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257" r:id="rId2"/>
    <p:sldId id="258" r:id="rId3"/>
    <p:sldId id="259" r:id="rId4"/>
    <p:sldId id="275" r:id="rId5"/>
    <p:sldId id="261" r:id="rId6"/>
    <p:sldId id="266" r:id="rId7"/>
    <p:sldId id="265" r:id="rId8"/>
    <p:sldId id="277" r:id="rId9"/>
    <p:sldId id="264" r:id="rId10"/>
    <p:sldId id="276" r:id="rId11"/>
    <p:sldId id="272" r:id="rId12"/>
    <p:sldId id="273" r:id="rId13"/>
    <p:sldId id="274" r:id="rId14"/>
    <p:sldId id="270"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6" autoAdjust="0"/>
    <p:restoredTop sz="96731" autoAdjust="0"/>
  </p:normalViewPr>
  <p:slideViewPr>
    <p:cSldViewPr snapToGrid="0" snapToObjects="1">
      <p:cViewPr>
        <p:scale>
          <a:sx n="150" d="100"/>
          <a:sy n="150" d="100"/>
        </p:scale>
        <p:origin x="760" y="760"/>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2154F-3759-D54E-B8BC-E4F093AB9A6B}" type="datetimeFigureOut">
              <a:rPr lang="en-US" smtClean="0"/>
              <a:t>12/6/17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BF1C1-3ADC-4D48-AC2C-F236A8A4A890}" type="slidenum">
              <a:rPr lang="en-US" smtClean="0"/>
              <a:t>‹#›</a:t>
            </a:fld>
            <a:endParaRPr lang="en-US"/>
          </a:p>
        </p:txBody>
      </p:sp>
    </p:spTree>
    <p:extLst>
      <p:ext uri="{BB962C8B-B14F-4D97-AF65-F5344CB8AC3E}">
        <p14:creationId xmlns:p14="http://schemas.microsoft.com/office/powerpoint/2010/main" val="203300108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696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30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endParaRPr lang="en" b="0" dirty="0">
              <a:solidFill>
                <a:srgbClr val="FF00FF"/>
              </a:solidFill>
              <a:latin typeface="Calibri"/>
              <a:ea typeface="Calibri"/>
              <a:cs typeface="Calibri"/>
              <a:sym typeface="Calibri"/>
            </a:endParaRPr>
          </a:p>
        </p:txBody>
      </p:sp>
    </p:spTree>
    <p:extLst>
      <p:ext uri="{BB962C8B-B14F-4D97-AF65-F5344CB8AC3E}">
        <p14:creationId xmlns:p14="http://schemas.microsoft.com/office/powerpoint/2010/main" val="73934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endParaRPr lang="en" b="0" dirty="0">
              <a:solidFill>
                <a:srgbClr val="FF00FF"/>
              </a:solidFill>
              <a:latin typeface="Calibri"/>
              <a:ea typeface="Calibri"/>
              <a:cs typeface="Calibri"/>
              <a:sym typeface="Calibri"/>
            </a:endParaRPr>
          </a:p>
        </p:txBody>
      </p:sp>
    </p:spTree>
    <p:extLst>
      <p:ext uri="{BB962C8B-B14F-4D97-AF65-F5344CB8AC3E}">
        <p14:creationId xmlns:p14="http://schemas.microsoft.com/office/powerpoint/2010/main" val="127903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i="1" dirty="0" smtClean="0">
              <a:solidFill>
                <a:srgbClr val="FF0000"/>
              </a:solidFill>
            </a:endParaRPr>
          </a:p>
          <a:p>
            <a:pPr lvl="0">
              <a:spcBef>
                <a:spcPts val="0"/>
              </a:spcBef>
              <a:buClr>
                <a:schemeClr val="dk1"/>
              </a:buClr>
              <a:buSzPct val="100000"/>
              <a:buFont typeface="Arial"/>
              <a:buNone/>
            </a:pPr>
            <a:endParaRPr lang="en" b="0" dirty="0">
              <a:solidFill>
                <a:srgbClr val="FF00FF"/>
              </a:solidFill>
              <a:latin typeface="Calibri"/>
              <a:ea typeface="Calibri"/>
              <a:cs typeface="Calibri"/>
              <a:sym typeface="Calibri"/>
            </a:endParaRPr>
          </a:p>
        </p:txBody>
      </p:sp>
    </p:spTree>
    <p:extLst>
      <p:ext uri="{BB962C8B-B14F-4D97-AF65-F5344CB8AC3E}">
        <p14:creationId xmlns:p14="http://schemas.microsoft.com/office/powerpoint/2010/main" val="151614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marR="0" lvl="0" indent="-228600" algn="l" defTabSz="685800" rtl="0" eaLnBrk="1" fontAlgn="auto" latinLnBrk="0" hangingPunct="1">
              <a:lnSpc>
                <a:spcPct val="100000"/>
              </a:lnSpc>
              <a:spcBef>
                <a:spcPts val="0"/>
              </a:spcBef>
              <a:spcAft>
                <a:spcPts val="0"/>
              </a:spcAft>
              <a:buClrTx/>
              <a:buSzTx/>
              <a:buFontTx/>
              <a:buAutoNum type="arabicParenR"/>
              <a:tabLst/>
              <a:defRPr/>
            </a:pPr>
            <a:endParaRPr lang="en-ZA" sz="900" kern="1200" dirty="0" smtClean="0">
              <a:solidFill>
                <a:schemeClr val="tx1"/>
              </a:solidFill>
              <a:effectLst/>
              <a:latin typeface="+mn-lt"/>
              <a:ea typeface="+mn-ea"/>
              <a:cs typeface="+mn-cs"/>
            </a:endParaRPr>
          </a:p>
          <a:p>
            <a:pPr lvl="0" rtl="0">
              <a:spcBef>
                <a:spcPts val="0"/>
              </a:spcBef>
              <a:buNone/>
            </a:pPr>
            <a:endParaRPr lang="en" dirty="0"/>
          </a:p>
        </p:txBody>
      </p:sp>
    </p:spTree>
    <p:extLst>
      <p:ext uri="{BB962C8B-B14F-4D97-AF65-F5344CB8AC3E}">
        <p14:creationId xmlns:p14="http://schemas.microsoft.com/office/powerpoint/2010/main" val="35107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07916"/>
              </a:lnSpc>
              <a:spcBef>
                <a:spcPts val="0"/>
              </a:spcBef>
              <a:spcAft>
                <a:spcPts val="800"/>
              </a:spcAft>
              <a:buNone/>
            </a:pPr>
            <a:endParaRPr sz="1200" dirty="0">
              <a:solidFill>
                <a:srgbClr val="FF0000"/>
              </a:solidFill>
              <a:latin typeface="Proxima Nova"/>
              <a:ea typeface="Proxima Nova"/>
              <a:cs typeface="Proxima Nova"/>
              <a:sym typeface="Proxima Nova"/>
            </a:endParaRPr>
          </a:p>
        </p:txBody>
      </p:sp>
    </p:spTree>
    <p:extLst>
      <p:ext uri="{BB962C8B-B14F-4D97-AF65-F5344CB8AC3E}">
        <p14:creationId xmlns:p14="http://schemas.microsoft.com/office/powerpoint/2010/main" val="78487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i="0" dirty="0">
              <a:solidFill>
                <a:srgbClr val="FF0000"/>
              </a:solidFill>
            </a:endParaRPr>
          </a:p>
        </p:txBody>
      </p:sp>
    </p:spTree>
    <p:extLst>
      <p:ext uri="{BB962C8B-B14F-4D97-AF65-F5344CB8AC3E}">
        <p14:creationId xmlns:p14="http://schemas.microsoft.com/office/powerpoint/2010/main" val="166843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ZA" dirty="0"/>
          </a:p>
        </p:txBody>
      </p:sp>
    </p:spTree>
    <p:extLst>
      <p:ext uri="{BB962C8B-B14F-4D97-AF65-F5344CB8AC3E}">
        <p14:creationId xmlns:p14="http://schemas.microsoft.com/office/powerpoint/2010/main" val="206393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dirty="0">
              <a:solidFill>
                <a:srgbClr val="FF00FF"/>
              </a:solidFill>
            </a:endParaRPr>
          </a:p>
        </p:txBody>
      </p:sp>
    </p:spTree>
    <p:extLst>
      <p:ext uri="{BB962C8B-B14F-4D97-AF65-F5344CB8AC3E}">
        <p14:creationId xmlns:p14="http://schemas.microsoft.com/office/powerpoint/2010/main" val="99004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endParaRPr lang="en" sz="900" dirty="0" smtClean="0">
              <a:solidFill>
                <a:srgbClr val="FFFFFF"/>
              </a:solidFill>
              <a:latin typeface="Myriad Pro" charset="0"/>
              <a:ea typeface="Myriad Pro" charset="0"/>
              <a:cs typeface="Myriad Pro" charset="0"/>
              <a:sym typeface="Proxima Nova"/>
            </a:endParaRPr>
          </a:p>
          <a:p>
            <a:endParaRPr lang="en-ZA" sz="900" i="1" kern="1200" dirty="0" smtClean="0">
              <a:solidFill>
                <a:srgbClr val="C00000"/>
              </a:solidFill>
              <a:effectLst/>
              <a:latin typeface="+mn-lt"/>
              <a:ea typeface="+mn-ea"/>
              <a:cs typeface="+mn-cs"/>
            </a:endParaRPr>
          </a:p>
          <a:p>
            <a:pPr lvl="0">
              <a:spcBef>
                <a:spcPts val="0"/>
              </a:spcBef>
              <a:buClr>
                <a:schemeClr val="dk1"/>
              </a:buClr>
              <a:buSzPct val="100000"/>
              <a:buFont typeface="Arial"/>
              <a:buNone/>
            </a:pPr>
            <a:endParaRPr lang="en" b="1" dirty="0">
              <a:solidFill>
                <a:srgbClr val="FF00FF"/>
              </a:solidFill>
              <a:latin typeface="Calibri"/>
              <a:ea typeface="Calibri"/>
              <a:cs typeface="Calibri"/>
              <a:sym typeface="Calibri"/>
            </a:endParaRPr>
          </a:p>
        </p:txBody>
      </p:sp>
    </p:spTree>
    <p:extLst>
      <p:ext uri="{BB962C8B-B14F-4D97-AF65-F5344CB8AC3E}">
        <p14:creationId xmlns:p14="http://schemas.microsoft.com/office/powerpoint/2010/main" val="114406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3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83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endParaRPr lang="en-ZA" sz="9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9206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4DCB78-4086-E747-BC68-9F59EA1FACF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DCB78-4086-E747-BC68-9F59EA1FACF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DCB78-4086-E747-BC68-9F59EA1FACF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551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DCB78-4086-E747-BC68-9F59EA1FACF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DCB78-4086-E747-BC68-9F59EA1FACFD}"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4DCB78-4086-E747-BC68-9F59EA1FACF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DCB78-4086-E747-BC68-9F59EA1FACFD}"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4DCB78-4086-E747-BC68-9F59EA1FACFD}"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DCB78-4086-E747-BC68-9F59EA1FACFD}"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DCB78-4086-E747-BC68-9F59EA1FACF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DCB78-4086-E747-BC68-9F59EA1FACFD}"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D44AB-0B17-DB4E-9EBD-B541CAF501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4DCB78-4086-E747-BC68-9F59EA1FACFD}" type="datetimeFigureOut">
              <a:rPr lang="en-US" smtClean="0"/>
              <a:t>12/6/17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CD44AB-0B17-DB4E-9EBD-B541CAF50106}" type="slidenum">
              <a:rPr lang="en-US" smtClean="0"/>
              <a:t>‹#›</a:t>
            </a:fld>
            <a:endParaRPr lang="en-US"/>
          </a:p>
        </p:txBody>
      </p:sp>
    </p:spTree>
    <p:extLst>
      <p:ext uri="{BB962C8B-B14F-4D97-AF65-F5344CB8AC3E}">
        <p14:creationId xmlns:p14="http://schemas.microsoft.com/office/powerpoint/2010/main" val="3196971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1"/>
        <p:cNvGrpSpPr/>
        <p:nvPr/>
      </p:nvGrpSpPr>
      <p:grpSpPr>
        <a:xfrm>
          <a:off x="0" y="0"/>
          <a:ext cx="0" cy="0"/>
          <a:chOff x="0" y="0"/>
          <a:chExt cx="0" cy="0"/>
        </a:xfrm>
      </p:grpSpPr>
      <p:sp>
        <p:nvSpPr>
          <p:cNvPr id="52" name="Shape 52"/>
          <p:cNvSpPr/>
          <p:nvPr/>
        </p:nvSpPr>
        <p:spPr>
          <a:xfrm>
            <a:off x="0" y="0"/>
            <a:ext cx="9144000" cy="3745800"/>
          </a:xfrm>
          <a:prstGeom prst="rect">
            <a:avLst/>
          </a:prstGeom>
          <a:solidFill>
            <a:srgbClr val="009182">
              <a:alpha val="65490"/>
            </a:srgbClr>
          </a:solidFill>
          <a:ln>
            <a:noFill/>
          </a:ln>
        </p:spPr>
        <p:txBody>
          <a:bodyPr wrap="square" lIns="91425" tIns="91425" rIns="91425" bIns="91425" anchor="ctr" anchorCtr="0">
            <a:noAutofit/>
          </a:bodyPr>
          <a:lstStyle/>
          <a:p>
            <a:endParaRPr sz="1800"/>
          </a:p>
        </p:txBody>
      </p:sp>
      <p:sp>
        <p:nvSpPr>
          <p:cNvPr id="53" name="Shape 53"/>
          <p:cNvSpPr/>
          <p:nvPr/>
        </p:nvSpPr>
        <p:spPr>
          <a:xfrm>
            <a:off x="1043" y="2832850"/>
            <a:ext cx="9144000" cy="9138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54" name="Shape 54"/>
          <p:cNvSpPr txBox="1"/>
          <p:nvPr/>
        </p:nvSpPr>
        <p:spPr>
          <a:xfrm>
            <a:off x="812950" y="2832775"/>
            <a:ext cx="7632000" cy="913800"/>
          </a:xfrm>
          <a:prstGeom prst="rect">
            <a:avLst/>
          </a:prstGeom>
          <a:noFill/>
          <a:ln>
            <a:noFill/>
          </a:ln>
        </p:spPr>
        <p:txBody>
          <a:bodyPr wrap="square" lIns="91425" tIns="91425" rIns="91425" bIns="91425" anchor="ctr" anchorCtr="0">
            <a:noAutofit/>
          </a:bodyPr>
          <a:lstStyle/>
          <a:p>
            <a:pPr algn="ctr"/>
            <a:r>
              <a:rPr lang="en" sz="3600" dirty="0">
                <a:solidFill>
                  <a:schemeClr val="lt1"/>
                </a:solidFill>
                <a:latin typeface="Eurostile Bold" charset="0"/>
                <a:ea typeface="Eurostile Bold" charset="0"/>
                <a:cs typeface="Eurostile Bold" charset="0"/>
                <a:sym typeface="Proxima Nova"/>
              </a:rPr>
              <a:t>COMPANY OVERVIEW</a:t>
            </a:r>
          </a:p>
        </p:txBody>
      </p:sp>
      <p:pic>
        <p:nvPicPr>
          <p:cNvPr id="55" name="Shape 55" descr="IBLT_Logo_White.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66476" y="13396"/>
            <a:ext cx="3011050" cy="2832125"/>
          </a:xfrm>
          <a:prstGeom prst="rect">
            <a:avLst/>
          </a:prstGeom>
          <a:noFill/>
          <a:ln>
            <a:noFill/>
          </a:ln>
        </p:spPr>
      </p:pic>
    </p:spTree>
    <p:extLst>
      <p:ext uri="{BB962C8B-B14F-4D97-AF65-F5344CB8AC3E}">
        <p14:creationId xmlns:p14="http://schemas.microsoft.com/office/powerpoint/2010/main" val="1259708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9000"/>
            <a:lum/>
            <a:extLst>
              <a:ext uri="{28A0092B-C50C-407E-A947-70E740481C1C}">
                <a14:useLocalDpi xmlns:a14="http://schemas.microsoft.com/office/drawing/2010/main"/>
              </a:ext>
            </a:extLst>
          </a:blip>
          <a:srcRect/>
          <a:stretch>
            <a:fillRect/>
          </a:stretch>
        </a:blipFill>
        <a:effectLst/>
      </p:bgPr>
    </p:bg>
    <p:spTree>
      <p:nvGrpSpPr>
        <p:cNvPr id="1" name="Shape 146"/>
        <p:cNvGrpSpPr/>
        <p:nvPr/>
      </p:nvGrpSpPr>
      <p:grpSpPr>
        <a:xfrm>
          <a:off x="0" y="0"/>
          <a:ext cx="0" cy="0"/>
          <a:chOff x="0" y="0"/>
          <a:chExt cx="0" cy="0"/>
        </a:xfrm>
      </p:grpSpPr>
      <p:sp>
        <p:nvSpPr>
          <p:cNvPr id="26"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48" name="Shape 148"/>
          <p:cNvSpPr/>
          <p:nvPr/>
        </p:nvSpPr>
        <p:spPr>
          <a:xfrm>
            <a:off x="589350" y="1192125"/>
            <a:ext cx="7922100" cy="3951300"/>
          </a:xfrm>
          <a:prstGeom prst="rect">
            <a:avLst/>
          </a:prstGeom>
          <a:solidFill>
            <a:srgbClr val="009182"/>
          </a:solidFill>
          <a:ln>
            <a:noFill/>
          </a:ln>
        </p:spPr>
        <p:txBody>
          <a:bodyPr wrap="square" lIns="91425" tIns="91425" rIns="91425" bIns="91425" anchor="ctr" anchorCtr="0">
            <a:noAutofit/>
          </a:bodyPr>
          <a:lstStyle/>
          <a:p>
            <a:endParaRPr sz="1800"/>
          </a:p>
        </p:txBody>
      </p:sp>
      <p:pic>
        <p:nvPicPr>
          <p:cNvPr id="151" name="Shape 151" descr="bb95663465[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9029" y="1341447"/>
            <a:ext cx="1546800" cy="1131900"/>
          </a:xfrm>
          <a:prstGeom prst="rect">
            <a:avLst/>
          </a:prstGeom>
          <a:noFill/>
          <a:ln>
            <a:noFill/>
          </a:ln>
        </p:spPr>
      </p:pic>
      <p:pic>
        <p:nvPicPr>
          <p:cNvPr id="152" name="Shape 15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99029" y="3200914"/>
            <a:ext cx="1546868" cy="1129340"/>
          </a:xfrm>
          <a:prstGeom prst="rect">
            <a:avLst/>
          </a:prstGeom>
          <a:noFill/>
          <a:ln>
            <a:noFill/>
          </a:ln>
        </p:spPr>
      </p:pic>
      <p:pic>
        <p:nvPicPr>
          <p:cNvPr id="153" name="Shape 1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72639" y="1343971"/>
            <a:ext cx="1546868" cy="1131911"/>
          </a:xfrm>
          <a:prstGeom prst="rect">
            <a:avLst/>
          </a:prstGeom>
          <a:noFill/>
          <a:ln>
            <a:noFill/>
          </a:ln>
        </p:spPr>
      </p:pic>
      <p:pic>
        <p:nvPicPr>
          <p:cNvPr id="154" name="Shape 15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72639" y="3192212"/>
            <a:ext cx="1546868" cy="1131911"/>
          </a:xfrm>
          <a:prstGeom prst="rect">
            <a:avLst/>
          </a:prstGeom>
          <a:noFill/>
          <a:ln>
            <a:noFill/>
          </a:ln>
        </p:spPr>
      </p:pic>
      <p:sp>
        <p:nvSpPr>
          <p:cNvPr id="155" name="Shape 155"/>
          <p:cNvSpPr/>
          <p:nvPr/>
        </p:nvSpPr>
        <p:spPr>
          <a:xfrm>
            <a:off x="4794937" y="1341401"/>
            <a:ext cx="1546800" cy="1131900"/>
          </a:xfrm>
          <a:prstGeom prst="rect">
            <a:avLst/>
          </a:prstGeom>
          <a:solidFill>
            <a:srgbClr val="FFFFFF"/>
          </a:solidFill>
          <a:ln>
            <a:noFill/>
          </a:ln>
        </p:spPr>
        <p:txBody>
          <a:bodyPr wrap="square" lIns="91425" tIns="91425" rIns="91425" bIns="91425" anchor="ctr" anchorCtr="0">
            <a:noAutofit/>
          </a:bodyPr>
          <a:lstStyle/>
          <a:p>
            <a:endParaRPr sz="1800"/>
          </a:p>
        </p:txBody>
      </p:sp>
      <p:pic>
        <p:nvPicPr>
          <p:cNvPr id="156" name="Shape 156"/>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4794929" y="3200915"/>
            <a:ext cx="1546870" cy="1129339"/>
          </a:xfrm>
          <a:prstGeom prst="rect">
            <a:avLst/>
          </a:prstGeom>
          <a:noFill/>
          <a:ln>
            <a:noFill/>
          </a:ln>
        </p:spPr>
      </p:pic>
      <p:pic>
        <p:nvPicPr>
          <p:cNvPr id="157" name="Shape 157" descr="4d9c6120b2[1].jpg"/>
          <p:cNvPicPr preferRelativeResize="0"/>
          <p:nvPr/>
        </p:nvPicPr>
        <p:blipFill rotWithShape="1">
          <a:blip r:embed="rId9">
            <a:alphaModFix/>
            <a:extLst>
              <a:ext uri="{28A0092B-C50C-407E-A947-70E740481C1C}">
                <a14:useLocalDpi xmlns:a14="http://schemas.microsoft.com/office/drawing/2010/main"/>
              </a:ext>
            </a:extLst>
          </a:blip>
          <a:srcRect/>
          <a:stretch/>
        </p:blipFill>
        <p:spPr>
          <a:xfrm>
            <a:off x="6768515" y="1332927"/>
            <a:ext cx="1546869" cy="1129339"/>
          </a:xfrm>
          <a:prstGeom prst="rect">
            <a:avLst/>
          </a:prstGeom>
          <a:noFill/>
          <a:ln>
            <a:noFill/>
          </a:ln>
        </p:spPr>
      </p:pic>
      <p:pic>
        <p:nvPicPr>
          <p:cNvPr id="158" name="Shape 15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768515" y="3200914"/>
            <a:ext cx="1546870" cy="1129340"/>
          </a:xfrm>
          <a:prstGeom prst="rect">
            <a:avLst/>
          </a:prstGeom>
          <a:noFill/>
          <a:ln>
            <a:noFill/>
          </a:ln>
        </p:spPr>
      </p:pic>
      <p:sp>
        <p:nvSpPr>
          <p:cNvPr id="159" name="Shape 159"/>
          <p:cNvSpPr txBox="1"/>
          <p:nvPr/>
        </p:nvSpPr>
        <p:spPr>
          <a:xfrm>
            <a:off x="712375" y="2477138"/>
            <a:ext cx="1920300" cy="476700"/>
          </a:xfrm>
          <a:prstGeom prst="rect">
            <a:avLst/>
          </a:prstGeom>
          <a:noFill/>
          <a:ln>
            <a:noFill/>
          </a:ln>
        </p:spPr>
        <p:txBody>
          <a:bodyPr wrap="square" lIns="91425" tIns="91425" rIns="91425" bIns="91425" anchor="t" anchorCtr="0">
            <a:noAutofit/>
          </a:bodyPr>
          <a:lstStyle/>
          <a:p>
            <a:pPr algn="ctr"/>
            <a:r>
              <a:rPr lang="en" sz="1050" dirty="0">
                <a:solidFill>
                  <a:srgbClr val="EEEEEE"/>
                </a:solidFill>
                <a:latin typeface="Myriad Pro" charset="0"/>
                <a:ea typeface="Myriad Pro" charset="0"/>
                <a:cs typeface="Myriad Pro" charset="0"/>
                <a:sym typeface="Proxima Nova"/>
              </a:rPr>
              <a:t>2 X KALMAR: DRF450-60S5</a:t>
            </a:r>
          </a:p>
        </p:txBody>
      </p:sp>
      <p:sp>
        <p:nvSpPr>
          <p:cNvPr id="160" name="Shape 160"/>
          <p:cNvSpPr txBox="1"/>
          <p:nvPr/>
        </p:nvSpPr>
        <p:spPr>
          <a:xfrm>
            <a:off x="2672000" y="2477138"/>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1 X KALMAR EMPTY HANDLER</a:t>
            </a:r>
          </a:p>
        </p:txBody>
      </p:sp>
      <p:sp>
        <p:nvSpPr>
          <p:cNvPr id="161" name="Shape 161"/>
          <p:cNvSpPr txBox="1"/>
          <p:nvPr/>
        </p:nvSpPr>
        <p:spPr>
          <a:xfrm>
            <a:off x="4631626" y="2477138"/>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8 X FORKLIFT JJCC 2.5 TON WITH VARIOUS HANDLING ACCESSORIES</a:t>
            </a:r>
          </a:p>
        </p:txBody>
      </p:sp>
      <p:sp>
        <p:nvSpPr>
          <p:cNvPr id="162" name="Shape 162"/>
          <p:cNvSpPr txBox="1"/>
          <p:nvPr/>
        </p:nvSpPr>
        <p:spPr>
          <a:xfrm>
            <a:off x="6591251" y="2477138"/>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6 X FORKLIFT JJCC 3.0 TON</a:t>
            </a:r>
          </a:p>
        </p:txBody>
      </p:sp>
      <p:sp>
        <p:nvSpPr>
          <p:cNvPr id="163" name="Shape 163"/>
          <p:cNvSpPr txBox="1"/>
          <p:nvPr/>
        </p:nvSpPr>
        <p:spPr>
          <a:xfrm>
            <a:off x="636175" y="4377175"/>
            <a:ext cx="20469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1 X AXLE SCALE FOR LOAD DISTRIBUTION CHECKS</a:t>
            </a:r>
          </a:p>
        </p:txBody>
      </p:sp>
      <p:sp>
        <p:nvSpPr>
          <p:cNvPr id="164" name="Shape 164"/>
          <p:cNvSpPr txBox="1"/>
          <p:nvPr/>
        </p:nvSpPr>
        <p:spPr>
          <a:xfrm>
            <a:off x="2672000" y="4377170"/>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1 X 22M WEIGHBRIDGE</a:t>
            </a:r>
          </a:p>
        </p:txBody>
      </p:sp>
      <p:sp>
        <p:nvSpPr>
          <p:cNvPr id="165" name="Shape 165"/>
          <p:cNvSpPr txBox="1"/>
          <p:nvPr/>
        </p:nvSpPr>
        <p:spPr>
          <a:xfrm>
            <a:off x="4631626" y="4377170"/>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PSION HANDHELD DEVICES</a:t>
            </a:r>
          </a:p>
        </p:txBody>
      </p:sp>
      <p:sp>
        <p:nvSpPr>
          <p:cNvPr id="166" name="Shape 166"/>
          <p:cNvSpPr txBox="1"/>
          <p:nvPr/>
        </p:nvSpPr>
        <p:spPr>
          <a:xfrm>
            <a:off x="6591251" y="4377170"/>
            <a:ext cx="1920300" cy="476700"/>
          </a:xfrm>
          <a:prstGeom prst="rect">
            <a:avLst/>
          </a:prstGeom>
          <a:noFill/>
          <a:ln>
            <a:noFill/>
          </a:ln>
        </p:spPr>
        <p:txBody>
          <a:bodyPr wrap="square" lIns="91425" tIns="91425" rIns="91425" bIns="91425" anchor="t" anchorCtr="0">
            <a:noAutofit/>
          </a:bodyPr>
          <a:lstStyle/>
          <a:p>
            <a:pPr algn="ctr"/>
            <a:r>
              <a:rPr lang="en" sz="1050">
                <a:solidFill>
                  <a:srgbClr val="EEEEEE"/>
                </a:solidFill>
                <a:latin typeface="Myriad Pro" charset="0"/>
                <a:ea typeface="Myriad Pro" charset="0"/>
                <a:cs typeface="Myriad Pro" charset="0"/>
                <a:sym typeface="Proxima Nova"/>
              </a:rPr>
              <a:t>2 X FORKLIFT JJCC 5.0 TON</a:t>
            </a:r>
          </a:p>
        </p:txBody>
      </p:sp>
      <p:pic>
        <p:nvPicPr>
          <p:cNvPr id="167" name="Shape 167"/>
          <p:cNvPicPr preferRelativeResize="0"/>
          <p:nvPr/>
        </p:nvPicPr>
        <p:blipFill rotWithShape="1">
          <a:blip r:embed="rId11">
            <a:alphaModFix/>
            <a:extLst>
              <a:ext uri="{28A0092B-C50C-407E-A947-70E740481C1C}">
                <a14:useLocalDpi xmlns:a14="http://schemas.microsoft.com/office/drawing/2010/main"/>
              </a:ext>
            </a:extLst>
          </a:blip>
          <a:srcRect/>
          <a:stretch/>
        </p:blipFill>
        <p:spPr>
          <a:xfrm>
            <a:off x="4794929" y="1343971"/>
            <a:ext cx="1546869" cy="1129339"/>
          </a:xfrm>
          <a:prstGeom prst="rect">
            <a:avLst/>
          </a:prstGeom>
          <a:noFill/>
          <a:ln>
            <a:noFill/>
          </a:ln>
        </p:spPr>
      </p:pic>
      <p:sp>
        <p:nvSpPr>
          <p:cNvPr id="24" name="Shape 149"/>
          <p:cNvSpPr txBox="1"/>
          <p:nvPr/>
        </p:nvSpPr>
        <p:spPr>
          <a:xfrm>
            <a:off x="844426" y="235388"/>
            <a:ext cx="6408782"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Services - Equipment List</a:t>
            </a:r>
          </a:p>
        </p:txBody>
      </p:sp>
      <p:sp>
        <p:nvSpPr>
          <p:cNvPr id="25" name="Shape 150"/>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Tree>
    <p:extLst>
      <p:ext uri="{BB962C8B-B14F-4D97-AF65-F5344CB8AC3E}">
        <p14:creationId xmlns:p14="http://schemas.microsoft.com/office/powerpoint/2010/main" val="90571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75" name="Shape 175"/>
          <p:cNvSpPr txBox="1"/>
          <p:nvPr/>
        </p:nvSpPr>
        <p:spPr>
          <a:xfrm>
            <a:off x="844425" y="235388"/>
            <a:ext cx="57935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IBLT in Brief</a:t>
            </a:r>
          </a:p>
        </p:txBody>
      </p:sp>
      <p:sp>
        <p:nvSpPr>
          <p:cNvPr id="176" name="Shape 176"/>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4678" y="1305504"/>
            <a:ext cx="2944089" cy="1732547"/>
          </a:xfrm>
          <a:prstGeom prst="round2DiagRect">
            <a:avLst/>
          </a:prstGeom>
          <a:ln w="3175">
            <a:noFill/>
          </a:ln>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4678" y="3197002"/>
            <a:ext cx="2944089" cy="1744044"/>
          </a:xfrm>
          <a:prstGeom prst="round2DiagRect">
            <a:avLst/>
          </a:prstGeom>
          <a:ln w="3175">
            <a:noFill/>
          </a:ln>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8403" y="3197002"/>
            <a:ext cx="2944090" cy="1744045"/>
          </a:xfrm>
          <a:prstGeom prst="round2DiagRect">
            <a:avLst/>
          </a:prstGeom>
          <a:ln w="3175">
            <a:noFill/>
          </a:ln>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7317" b="5320"/>
          <a:stretch/>
        </p:blipFill>
        <p:spPr>
          <a:xfrm>
            <a:off x="1308403" y="1305504"/>
            <a:ext cx="2944090" cy="1714701"/>
          </a:xfrm>
          <a:prstGeom prst="round2DiagRect">
            <a:avLst/>
          </a:prstGeom>
        </p:spPr>
      </p:pic>
    </p:spTree>
    <p:extLst>
      <p:ext uri="{BB962C8B-B14F-4D97-AF65-F5344CB8AC3E}">
        <p14:creationId xmlns:p14="http://schemas.microsoft.com/office/powerpoint/2010/main" val="75939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75" name="Shape 175"/>
          <p:cNvSpPr txBox="1"/>
          <p:nvPr/>
        </p:nvSpPr>
        <p:spPr>
          <a:xfrm>
            <a:off x="844425" y="235388"/>
            <a:ext cx="57935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IBLT in Brief</a:t>
            </a:r>
          </a:p>
        </p:txBody>
      </p:sp>
      <p:sp>
        <p:nvSpPr>
          <p:cNvPr id="176" name="Shape 176"/>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1028" y="1305504"/>
            <a:ext cx="2944089" cy="1732548"/>
          </a:xfrm>
          <a:prstGeom prst="round2DiagRect">
            <a:avLst/>
          </a:prstGeom>
          <a:ln w="3175">
            <a:noFill/>
          </a:ln>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8404" y="3208498"/>
            <a:ext cx="2944089" cy="1732548"/>
          </a:xfrm>
          <a:prstGeom prst="round2DiagRect">
            <a:avLst/>
          </a:prstGeom>
          <a:ln w="3175">
            <a:noFill/>
          </a:ln>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4714678" y="3208498"/>
            <a:ext cx="2944089" cy="1732548"/>
          </a:xfrm>
          <a:prstGeom prst="round2DiagRect">
            <a:avLst/>
          </a:prstGeom>
          <a:ln w="3175">
            <a:noFill/>
          </a:ln>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295" t="9868" r="494" b="6040"/>
          <a:stretch/>
        </p:blipFill>
        <p:spPr>
          <a:xfrm>
            <a:off x="1308403" y="1305504"/>
            <a:ext cx="2944089" cy="1732549"/>
          </a:xfrm>
          <a:prstGeom prst="round2DiagRect">
            <a:avLst/>
          </a:prstGeom>
        </p:spPr>
      </p:pic>
    </p:spTree>
    <p:extLst>
      <p:ext uri="{BB962C8B-B14F-4D97-AF65-F5344CB8AC3E}">
        <p14:creationId xmlns:p14="http://schemas.microsoft.com/office/powerpoint/2010/main" val="932820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75" name="Shape 175"/>
          <p:cNvSpPr txBox="1"/>
          <p:nvPr/>
        </p:nvSpPr>
        <p:spPr>
          <a:xfrm>
            <a:off x="844425" y="235388"/>
            <a:ext cx="57935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IBLT in Brief</a:t>
            </a:r>
          </a:p>
        </p:txBody>
      </p:sp>
      <p:sp>
        <p:nvSpPr>
          <p:cNvPr id="176" name="Shape 176"/>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8404" y="1305504"/>
            <a:ext cx="2944089" cy="1732547"/>
          </a:xfrm>
          <a:prstGeom prst="round2Diag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4678" y="1305503"/>
            <a:ext cx="2944089" cy="1732548"/>
          </a:xfrm>
          <a:prstGeom prst="round2Diag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8404" y="3208499"/>
            <a:ext cx="2954014" cy="1732547"/>
          </a:xfrm>
          <a:prstGeom prst="round2DiagRect">
            <a:avLst/>
          </a:prstGeom>
        </p:spPr>
      </p:pic>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14678" y="3208499"/>
            <a:ext cx="2944089" cy="1732547"/>
          </a:xfrm>
          <a:prstGeom prst="round2DiagRect">
            <a:avLst/>
          </a:prstGeom>
        </p:spPr>
      </p:pic>
    </p:spTree>
    <p:extLst>
      <p:ext uri="{BB962C8B-B14F-4D97-AF65-F5344CB8AC3E}">
        <p14:creationId xmlns:p14="http://schemas.microsoft.com/office/powerpoint/2010/main" val="39516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259"/>
        <p:cNvGrpSpPr/>
        <p:nvPr/>
      </p:nvGrpSpPr>
      <p:grpSpPr>
        <a:xfrm>
          <a:off x="0" y="0"/>
          <a:ext cx="0" cy="0"/>
          <a:chOff x="0" y="0"/>
          <a:chExt cx="0" cy="0"/>
        </a:xfrm>
      </p:grpSpPr>
      <p:sp>
        <p:nvSpPr>
          <p:cNvPr id="2" name="Rectangle 1"/>
          <p:cNvSpPr/>
          <p:nvPr/>
        </p:nvSpPr>
        <p:spPr>
          <a:xfrm>
            <a:off x="4007556" y="1456841"/>
            <a:ext cx="4552784" cy="3686660"/>
          </a:xfrm>
          <a:prstGeom prst="rect">
            <a:avLst/>
          </a:prstGeom>
          <a:solidFill>
            <a:srgbClr val="009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Shape 261"/>
          <p:cNvSpPr txBox="1"/>
          <p:nvPr/>
        </p:nvSpPr>
        <p:spPr>
          <a:xfrm>
            <a:off x="4154012" y="1448945"/>
            <a:ext cx="4441374" cy="1006369"/>
          </a:xfrm>
          <a:prstGeom prst="rect">
            <a:avLst/>
          </a:prstGeom>
          <a:noFill/>
          <a:ln>
            <a:noFill/>
          </a:ln>
        </p:spPr>
        <p:txBody>
          <a:bodyPr wrap="square" lIns="91425" tIns="91425" rIns="91425" bIns="91425" anchor="b" anchorCtr="0">
            <a:noAutofit/>
          </a:bodyPr>
          <a:lstStyle/>
          <a:p>
            <a:r>
              <a:rPr lang="en" sz="5900" b="1" dirty="0">
                <a:solidFill>
                  <a:schemeClr val="bg1"/>
                </a:solidFill>
                <a:latin typeface="Eurostile Bold"/>
                <a:ea typeface="Eurostile Bold" charset="0"/>
                <a:cs typeface="Eurostile Bold" charset="0"/>
                <a:sym typeface="Proxima Nova"/>
              </a:rPr>
              <a:t>Thank You</a:t>
            </a:r>
          </a:p>
        </p:txBody>
      </p:sp>
      <p:sp>
        <p:nvSpPr>
          <p:cNvPr id="262" name="Shape 262"/>
          <p:cNvSpPr txBox="1"/>
          <p:nvPr/>
        </p:nvSpPr>
        <p:spPr>
          <a:xfrm>
            <a:off x="4007556" y="2282467"/>
            <a:ext cx="4552784" cy="2680291"/>
          </a:xfrm>
          <a:prstGeom prst="rect">
            <a:avLst/>
          </a:prstGeom>
          <a:solidFill>
            <a:srgbClr val="009182"/>
          </a:solidFill>
          <a:ln>
            <a:noFill/>
          </a:ln>
        </p:spPr>
        <p:txBody>
          <a:bodyPr wrap="square" lIns="91425" tIns="91425" rIns="91425" bIns="91425" anchor="t" anchorCtr="0">
            <a:noAutofit/>
          </a:bodyPr>
          <a:lstStyle/>
          <a:p>
            <a:r>
              <a:rPr lang="en" sz="1400" b="1" dirty="0">
                <a:solidFill>
                  <a:srgbClr val="FFFFFF"/>
                </a:solidFill>
                <a:latin typeface="Proxima Nova"/>
                <a:ea typeface="Proxima Nova"/>
                <a:cs typeface="Proxima Nova"/>
                <a:sym typeface="Proxima Nova"/>
              </a:rPr>
              <a:t>   </a:t>
            </a:r>
            <a:r>
              <a:rPr lang="en" sz="1400" b="1" dirty="0" smtClean="0">
                <a:solidFill>
                  <a:srgbClr val="FFFFFF"/>
                </a:solidFill>
                <a:latin typeface="Myriad Pro" charset="0"/>
                <a:ea typeface="Myriad Pro" charset="0"/>
                <a:cs typeface="Myriad Pro" charset="0"/>
                <a:sym typeface="Proxima Nova"/>
              </a:rPr>
              <a:t>Contact </a:t>
            </a:r>
            <a:r>
              <a:rPr lang="en" sz="1400" b="1" dirty="0">
                <a:solidFill>
                  <a:srgbClr val="FFFFFF"/>
                </a:solidFill>
                <a:latin typeface="Myriad Pro" charset="0"/>
                <a:ea typeface="Myriad Pro" charset="0"/>
                <a:cs typeface="Myriad Pro" charset="0"/>
                <a:sym typeface="Proxima Nova"/>
              </a:rPr>
              <a:t>Us</a:t>
            </a:r>
          </a:p>
          <a:p>
            <a:endParaRPr sz="1170" dirty="0">
              <a:solidFill>
                <a:srgbClr val="FFFFFF"/>
              </a:solidFill>
              <a:latin typeface="Myriad Pro" charset="0"/>
              <a:ea typeface="Myriad Pro" charset="0"/>
              <a:cs typeface="Myriad Pro" charset="0"/>
              <a:sym typeface="Proxima Nova"/>
            </a:endParaRPr>
          </a:p>
          <a:p>
            <a:r>
              <a:rPr lang="en-GB" sz="1170" dirty="0" smtClean="0">
                <a:solidFill>
                  <a:schemeClr val="bg1"/>
                </a:solidFill>
                <a:latin typeface="Myriad Pro" charset="0"/>
                <a:ea typeface="Myriad Pro" charset="0"/>
                <a:cs typeface="Myriad Pro" charset="0"/>
                <a:sym typeface="Proxima Nova"/>
              </a:rPr>
              <a:t>	</a:t>
            </a:r>
            <a:r>
              <a:rPr lang="en" sz="1100" dirty="0" smtClean="0">
                <a:solidFill>
                  <a:schemeClr val="bg1"/>
                </a:solidFill>
                <a:latin typeface="Myriad Pro"/>
                <a:ea typeface="Myriad Pro" charset="0"/>
                <a:cs typeface="Myriad Pro" charset="0"/>
                <a:sym typeface="Proxima Nova"/>
              </a:rPr>
              <a:t>Independent </a:t>
            </a:r>
            <a:r>
              <a:rPr lang="en" sz="1100" dirty="0">
                <a:solidFill>
                  <a:schemeClr val="bg1"/>
                </a:solidFill>
                <a:latin typeface="Myriad Pro"/>
                <a:ea typeface="Myriad Pro" charset="0"/>
                <a:cs typeface="Myriad Pro" charset="0"/>
                <a:sym typeface="Proxima Nova"/>
              </a:rPr>
              <a:t>Beira Logistics Terminals &amp; Services, </a:t>
            </a:r>
            <a:br>
              <a:rPr lang="en" sz="1100" dirty="0">
                <a:solidFill>
                  <a:schemeClr val="bg1"/>
                </a:solidFill>
                <a:latin typeface="Myriad Pro"/>
                <a:ea typeface="Myriad Pro" charset="0"/>
                <a:cs typeface="Myriad Pro" charset="0"/>
                <a:sym typeface="Proxima Nova"/>
              </a:rPr>
            </a:br>
            <a:r>
              <a:rPr lang="en-GB" sz="1100" dirty="0" smtClean="0">
                <a:solidFill>
                  <a:schemeClr val="bg1"/>
                </a:solidFill>
                <a:latin typeface="Myriad Pro"/>
                <a:ea typeface="Myriad Pro" charset="0"/>
                <a:cs typeface="Myriad Pro" charset="0"/>
                <a:sym typeface="Proxima Nova"/>
              </a:rPr>
              <a:t>	</a:t>
            </a:r>
            <a:r>
              <a:rPr lang="en" sz="1100" dirty="0" smtClean="0">
                <a:solidFill>
                  <a:schemeClr val="bg1"/>
                </a:solidFill>
                <a:latin typeface="Myriad Pro"/>
                <a:ea typeface="Myriad Pro" charset="0"/>
                <a:cs typeface="Myriad Pro" charset="0"/>
                <a:sym typeface="Proxima Nova"/>
              </a:rPr>
              <a:t>Urbana </a:t>
            </a:r>
            <a:r>
              <a:rPr lang="en" sz="1100" dirty="0">
                <a:solidFill>
                  <a:schemeClr val="bg1"/>
                </a:solidFill>
                <a:latin typeface="Myriad Pro"/>
                <a:ea typeface="Myriad Pro" charset="0"/>
                <a:cs typeface="Myriad Pro" charset="0"/>
                <a:sym typeface="Proxima Nova"/>
              </a:rPr>
              <a:t>1, Mungassa EN6, Bairro do Inhamizua</a:t>
            </a:r>
            <a:br>
              <a:rPr lang="en" sz="1100" dirty="0">
                <a:solidFill>
                  <a:schemeClr val="bg1"/>
                </a:solidFill>
                <a:latin typeface="Myriad Pro"/>
                <a:ea typeface="Myriad Pro" charset="0"/>
                <a:cs typeface="Myriad Pro" charset="0"/>
                <a:sym typeface="Proxima Nova"/>
              </a:rPr>
            </a:br>
            <a:r>
              <a:rPr lang="en-GB" sz="1100" dirty="0" smtClean="0">
                <a:solidFill>
                  <a:schemeClr val="bg1"/>
                </a:solidFill>
                <a:latin typeface="Myriad Pro"/>
                <a:ea typeface="Myriad Pro" charset="0"/>
                <a:cs typeface="Myriad Pro" charset="0"/>
                <a:sym typeface="Proxima Nova"/>
              </a:rPr>
              <a:t>	</a:t>
            </a:r>
            <a:r>
              <a:rPr lang="en" sz="1100" dirty="0" smtClean="0">
                <a:solidFill>
                  <a:schemeClr val="bg1"/>
                </a:solidFill>
                <a:latin typeface="Myriad Pro"/>
                <a:ea typeface="Myriad Pro" charset="0"/>
                <a:cs typeface="Myriad Pro" charset="0"/>
                <a:sym typeface="Proxima Nova"/>
              </a:rPr>
              <a:t>Beira</a:t>
            </a:r>
            <a:r>
              <a:rPr lang="en" sz="1100" dirty="0">
                <a:solidFill>
                  <a:schemeClr val="bg1"/>
                </a:solidFill>
                <a:latin typeface="Myriad Pro"/>
                <a:ea typeface="Myriad Pro" charset="0"/>
                <a:cs typeface="Myriad Pro" charset="0"/>
                <a:sym typeface="Proxima Nova"/>
              </a:rPr>
              <a:t>, </a:t>
            </a:r>
            <a:r>
              <a:rPr lang="en" sz="1100" dirty="0" smtClean="0">
                <a:solidFill>
                  <a:schemeClr val="bg1"/>
                </a:solidFill>
                <a:latin typeface="Myriad Pro"/>
                <a:ea typeface="Myriad Pro" charset="0"/>
                <a:cs typeface="Myriad Pro" charset="0"/>
                <a:sym typeface="Proxima Nova"/>
              </a:rPr>
              <a:t>Mozambique</a:t>
            </a:r>
            <a:endParaRPr lang="en-GB" sz="1100" dirty="0" smtClean="0">
              <a:solidFill>
                <a:schemeClr val="bg1"/>
              </a:solidFill>
              <a:latin typeface="Myriad Pro"/>
              <a:ea typeface="Myriad Pro" charset="0"/>
              <a:cs typeface="Myriad Pro" charset="0"/>
              <a:sym typeface="Proxima Nova"/>
            </a:endParaRPr>
          </a:p>
          <a:p>
            <a:r>
              <a:rPr lang="en-GB" sz="1100" dirty="0">
                <a:solidFill>
                  <a:schemeClr val="bg1"/>
                </a:solidFill>
                <a:latin typeface="Myriad Pro"/>
                <a:ea typeface="Myriad Pro" charset="0"/>
                <a:cs typeface="Myriad Pro" charset="0"/>
                <a:sym typeface="Proxima Nova"/>
              </a:rPr>
              <a:t>	</a:t>
            </a:r>
            <a:endParaRPr lang="en-GB" sz="1100" dirty="0" smtClean="0">
              <a:solidFill>
                <a:schemeClr val="bg1"/>
              </a:solidFill>
              <a:latin typeface="Myriad Pro"/>
              <a:ea typeface="Myriad Pro" charset="0"/>
              <a:cs typeface="Myriad Pro" charset="0"/>
              <a:sym typeface="Proxima Nova"/>
            </a:endParaRPr>
          </a:p>
          <a:p>
            <a:r>
              <a:rPr lang="en-GB" sz="1100" dirty="0">
                <a:solidFill>
                  <a:schemeClr val="bg1"/>
                </a:solidFill>
                <a:latin typeface="Myriad Pro"/>
                <a:ea typeface="Myriad Pro" charset="0"/>
                <a:cs typeface="Myriad Pro" charset="0"/>
                <a:sym typeface="Proxima Nova"/>
              </a:rPr>
              <a:t>	</a:t>
            </a:r>
            <a:r>
              <a:rPr lang="en" sz="1100" dirty="0" smtClean="0">
                <a:solidFill>
                  <a:schemeClr val="bg1"/>
                </a:solidFill>
                <a:latin typeface="Myriad Pro"/>
                <a:ea typeface="Myriad Pro" charset="0"/>
                <a:cs typeface="Myriad Pro" charset="0"/>
                <a:sym typeface="Proxima Nova"/>
              </a:rPr>
              <a:t>Tel</a:t>
            </a:r>
            <a:r>
              <a:rPr lang="en" sz="1100" dirty="0">
                <a:solidFill>
                  <a:schemeClr val="bg1"/>
                </a:solidFill>
                <a:latin typeface="Myriad Pro"/>
                <a:ea typeface="Myriad Pro" charset="0"/>
                <a:cs typeface="Myriad Pro" charset="0"/>
                <a:sym typeface="Proxima Nova"/>
              </a:rPr>
              <a:t>: +258 23 900 </a:t>
            </a:r>
            <a:r>
              <a:rPr lang="en" sz="1100" dirty="0" smtClean="0">
                <a:solidFill>
                  <a:schemeClr val="bg1"/>
                </a:solidFill>
                <a:latin typeface="Myriad Pro"/>
                <a:ea typeface="Myriad Pro" charset="0"/>
                <a:cs typeface="Myriad Pro" charset="0"/>
                <a:sym typeface="Proxima Nova"/>
              </a:rPr>
              <a:t>512</a:t>
            </a:r>
            <a:endParaRPr lang="en-GB" sz="1100" dirty="0">
              <a:solidFill>
                <a:schemeClr val="bg1"/>
              </a:solidFill>
              <a:latin typeface="Myriad Pro"/>
              <a:ea typeface="Myriad Pro" charset="0"/>
              <a:cs typeface="Myriad Pro" charset="0"/>
              <a:sym typeface="Proxima Nova"/>
            </a:endParaRPr>
          </a:p>
          <a:p>
            <a:r>
              <a:rPr lang="en-GB" sz="1100" dirty="0" smtClean="0">
                <a:solidFill>
                  <a:schemeClr val="bg1"/>
                </a:solidFill>
                <a:latin typeface="Myriad Pro"/>
                <a:ea typeface="Myriad Pro" charset="0"/>
                <a:cs typeface="Myriad Pro" charset="0"/>
                <a:sym typeface="Proxima Nova"/>
              </a:rPr>
              <a:t>	Mobile: </a:t>
            </a:r>
            <a:r>
              <a:rPr lang="en-US" sz="1100" dirty="0" smtClean="0">
                <a:solidFill>
                  <a:schemeClr val="bg1"/>
                </a:solidFill>
                <a:latin typeface="Myriad Pro"/>
                <a:ea typeface="Myriad Pro" charset="0"/>
                <a:cs typeface="Myriad Pro" charset="0"/>
              </a:rPr>
              <a:t>+</a:t>
            </a:r>
            <a:r>
              <a:rPr lang="en-US" sz="1100" dirty="0">
                <a:solidFill>
                  <a:schemeClr val="bg1"/>
                </a:solidFill>
                <a:latin typeface="Myriad Pro"/>
                <a:ea typeface="Myriad Pro" charset="0"/>
                <a:cs typeface="Myriad Pro" charset="0"/>
              </a:rPr>
              <a:t>258 84 321 </a:t>
            </a:r>
            <a:r>
              <a:rPr lang="en-US" sz="1100" dirty="0" smtClean="0">
                <a:solidFill>
                  <a:schemeClr val="bg1"/>
                </a:solidFill>
                <a:latin typeface="Myriad Pro"/>
                <a:ea typeface="Myriad Pro" charset="0"/>
                <a:cs typeface="Myriad Pro" charset="0"/>
              </a:rPr>
              <a:t>9782</a:t>
            </a:r>
          </a:p>
          <a:p>
            <a:endParaRPr lang="en-US" sz="1100" dirty="0">
              <a:solidFill>
                <a:schemeClr val="bg1"/>
              </a:solidFill>
              <a:latin typeface="Myriad Pro"/>
              <a:ea typeface="Myriad Pro" charset="0"/>
              <a:cs typeface="Myriad Pro" charset="0"/>
              <a:sym typeface="Proxima Nova"/>
            </a:endParaRPr>
          </a:p>
          <a:p>
            <a:r>
              <a:rPr lang="en-ZA" sz="1100" dirty="0" smtClean="0">
                <a:solidFill>
                  <a:schemeClr val="bg1"/>
                </a:solidFill>
                <a:latin typeface="Myriad Pro"/>
              </a:rPr>
              <a:t>	www.iblts.com</a:t>
            </a:r>
            <a:r>
              <a:rPr lang="en" sz="1100" dirty="0" smtClean="0">
                <a:solidFill>
                  <a:schemeClr val="bg1"/>
                </a:solidFill>
                <a:latin typeface="Myriad Pro"/>
                <a:ea typeface="Myriad Pro" charset="0"/>
                <a:cs typeface="Myriad Pro" charset="0"/>
                <a:sym typeface="Proxima Nova"/>
              </a:rPr>
              <a:t/>
            </a:r>
            <a:br>
              <a:rPr lang="en" sz="1100" dirty="0" smtClean="0">
                <a:solidFill>
                  <a:schemeClr val="bg1"/>
                </a:solidFill>
                <a:latin typeface="Myriad Pro"/>
                <a:ea typeface="Myriad Pro" charset="0"/>
                <a:cs typeface="Myriad Pro" charset="0"/>
                <a:sym typeface="Proxima Nova"/>
              </a:rPr>
            </a:br>
            <a:r>
              <a:rPr lang="en-GB" sz="1100" dirty="0" smtClean="0">
                <a:solidFill>
                  <a:schemeClr val="bg1"/>
                </a:solidFill>
                <a:latin typeface="Myriad Pro"/>
                <a:ea typeface="Myriad Pro" charset="0"/>
                <a:cs typeface="Myriad Pro" charset="0"/>
                <a:sym typeface="Proxima Nova"/>
              </a:rPr>
              <a:t>	</a:t>
            </a:r>
          </a:p>
          <a:p>
            <a:r>
              <a:rPr lang="en-GB" sz="1100" dirty="0">
                <a:solidFill>
                  <a:schemeClr val="bg1"/>
                </a:solidFill>
                <a:latin typeface="Myriad Pro"/>
                <a:ea typeface="Myriad Pro" charset="0"/>
                <a:cs typeface="Myriad Pro" charset="0"/>
                <a:sym typeface="Proxima Nova"/>
              </a:rPr>
              <a:t>	</a:t>
            </a:r>
            <a:r>
              <a:rPr lang="en" sz="1100" dirty="0" err="1" smtClean="0">
                <a:solidFill>
                  <a:schemeClr val="bg1"/>
                </a:solidFill>
                <a:latin typeface="Myriad Pro"/>
                <a:ea typeface="Myriad Pro" charset="0"/>
                <a:cs typeface="Myriad Pro" charset="0"/>
                <a:sym typeface="Proxima Nova"/>
              </a:rPr>
              <a:t>alex@iblts.com</a:t>
            </a:r>
            <a:r>
              <a:rPr lang="en" sz="1100" dirty="0">
                <a:solidFill>
                  <a:schemeClr val="bg1"/>
                </a:solidFill>
                <a:latin typeface="Myriad Pro"/>
                <a:ea typeface="Myriad Pro" charset="0"/>
                <a:cs typeface="Myriad Pro" charset="0"/>
                <a:sym typeface="Proxima Nova"/>
              </a:rPr>
              <a:t/>
            </a:r>
            <a:br>
              <a:rPr lang="en" sz="1100" dirty="0">
                <a:solidFill>
                  <a:schemeClr val="bg1"/>
                </a:solidFill>
                <a:latin typeface="Myriad Pro"/>
                <a:ea typeface="Myriad Pro" charset="0"/>
                <a:cs typeface="Myriad Pro" charset="0"/>
                <a:sym typeface="Proxima Nova"/>
              </a:rPr>
            </a:br>
            <a:endParaRPr lang="en" sz="1100" dirty="0">
              <a:solidFill>
                <a:schemeClr val="bg1"/>
              </a:solidFill>
              <a:latin typeface="Myriad Pro"/>
              <a:ea typeface="Myriad Pro" charset="0"/>
              <a:cs typeface="Myriad Pro" charset="0"/>
              <a:sym typeface="Proxima Nova"/>
            </a:endParaRPr>
          </a:p>
          <a:p>
            <a:r>
              <a:rPr lang="en-US" sz="1100" dirty="0" smtClean="0">
                <a:solidFill>
                  <a:schemeClr val="bg1"/>
                </a:solidFill>
                <a:latin typeface="Myriad Pro"/>
                <a:ea typeface="Myriad Pro" charset="0"/>
                <a:cs typeface="Myriad Pro" charset="0"/>
              </a:rPr>
              <a:t>	Office:</a:t>
            </a:r>
            <a:r>
              <a:rPr lang="en-US" sz="1100" dirty="0">
                <a:solidFill>
                  <a:schemeClr val="bg1"/>
                </a:solidFill>
                <a:latin typeface="Myriad Pro"/>
                <a:ea typeface="Myriad Pro" charset="0"/>
                <a:cs typeface="Myriad Pro" charset="0"/>
              </a:rPr>
              <a:t> </a:t>
            </a:r>
            <a:r>
              <a:rPr lang="en-US" sz="1100" dirty="0" smtClean="0">
                <a:solidFill>
                  <a:schemeClr val="bg1"/>
                </a:solidFill>
                <a:latin typeface="Myriad Pro"/>
                <a:ea typeface="Myriad Pro" charset="0"/>
                <a:cs typeface="Myriad Pro" charset="0"/>
              </a:rPr>
              <a:t>Mon </a:t>
            </a:r>
            <a:r>
              <a:rPr lang="en-US" sz="1100" dirty="0">
                <a:solidFill>
                  <a:schemeClr val="bg1"/>
                </a:solidFill>
                <a:latin typeface="Myriad Pro"/>
                <a:ea typeface="Myriad Pro" charset="0"/>
                <a:cs typeface="Myriad Pro" charset="0"/>
              </a:rPr>
              <a:t>- </a:t>
            </a:r>
            <a:r>
              <a:rPr lang="en-US" sz="1100" dirty="0" smtClean="0">
                <a:solidFill>
                  <a:schemeClr val="bg1"/>
                </a:solidFill>
                <a:latin typeface="Myriad Pro"/>
                <a:ea typeface="Myriad Pro" charset="0"/>
                <a:cs typeface="Myriad Pro" charset="0"/>
              </a:rPr>
              <a:t>Fri 07:30 </a:t>
            </a:r>
            <a:r>
              <a:rPr lang="mr-IN" sz="1100" dirty="0" smtClean="0">
                <a:solidFill>
                  <a:schemeClr val="bg1"/>
                </a:solidFill>
                <a:latin typeface="Myriad Pro"/>
                <a:ea typeface="Myriad Pro" charset="0"/>
                <a:cs typeface="Myriad Pro" charset="0"/>
              </a:rPr>
              <a:t>–</a:t>
            </a:r>
            <a:r>
              <a:rPr lang="en-US" sz="1100" dirty="0" smtClean="0">
                <a:solidFill>
                  <a:schemeClr val="bg1"/>
                </a:solidFill>
                <a:latin typeface="Myriad Pro"/>
                <a:ea typeface="Myriad Pro" charset="0"/>
                <a:cs typeface="Myriad Pro" charset="0"/>
              </a:rPr>
              <a:t> 17:30 |  Sat - Sun 7:30 </a:t>
            </a:r>
            <a:r>
              <a:rPr lang="en-US" sz="1100" dirty="0">
                <a:solidFill>
                  <a:schemeClr val="bg1"/>
                </a:solidFill>
                <a:latin typeface="Myriad Pro"/>
                <a:ea typeface="Myriad Pro" charset="0"/>
                <a:cs typeface="Myriad Pro" charset="0"/>
              </a:rPr>
              <a:t>– </a:t>
            </a:r>
            <a:r>
              <a:rPr lang="en-US" sz="1100" dirty="0" smtClean="0">
                <a:solidFill>
                  <a:schemeClr val="bg1"/>
                </a:solidFill>
                <a:latin typeface="Myriad Pro"/>
                <a:ea typeface="Myriad Pro" charset="0"/>
                <a:cs typeface="Myriad Pro" charset="0"/>
              </a:rPr>
              <a:t>12:30</a:t>
            </a:r>
            <a:endParaRPr lang="en-ZA" sz="1100" dirty="0">
              <a:solidFill>
                <a:schemeClr val="bg1"/>
              </a:solidFill>
              <a:latin typeface="Myriad Pro"/>
              <a:ea typeface="Myriad Pro" charset="0"/>
              <a:cs typeface="Myriad Pro" charset="0"/>
            </a:endParaRPr>
          </a:p>
          <a:p>
            <a:r>
              <a:rPr lang="en-US" sz="1100" dirty="0" smtClean="0">
                <a:solidFill>
                  <a:schemeClr val="bg1"/>
                </a:solidFill>
                <a:latin typeface="Myriad Pro"/>
                <a:ea typeface="Myriad Pro" charset="0"/>
                <a:cs typeface="Myriad Pro" charset="0"/>
              </a:rPr>
              <a:t>	Terminal:</a:t>
            </a:r>
            <a:r>
              <a:rPr lang="en-US" sz="1100" dirty="0">
                <a:solidFill>
                  <a:schemeClr val="bg1"/>
                </a:solidFill>
                <a:latin typeface="Myriad Pro"/>
                <a:ea typeface="Myriad Pro" charset="0"/>
                <a:cs typeface="Myriad Pro" charset="0"/>
              </a:rPr>
              <a:t> </a:t>
            </a:r>
            <a:r>
              <a:rPr lang="en-US" sz="1100" dirty="0" smtClean="0">
                <a:solidFill>
                  <a:schemeClr val="bg1"/>
                </a:solidFill>
                <a:latin typeface="Myriad Pro"/>
                <a:ea typeface="Myriad Pro" charset="0"/>
                <a:cs typeface="Myriad Pro" charset="0"/>
              </a:rPr>
              <a:t>Mon - Sun 07:00 </a:t>
            </a:r>
            <a:r>
              <a:rPr lang="en-US" sz="1100" dirty="0">
                <a:solidFill>
                  <a:schemeClr val="bg1"/>
                </a:solidFill>
                <a:latin typeface="Myriad Pro"/>
                <a:ea typeface="Myriad Pro" charset="0"/>
                <a:cs typeface="Myriad Pro" charset="0"/>
              </a:rPr>
              <a:t>– </a:t>
            </a:r>
            <a:r>
              <a:rPr lang="en-US" sz="1100" dirty="0" smtClean="0">
                <a:solidFill>
                  <a:schemeClr val="bg1"/>
                </a:solidFill>
                <a:latin typeface="Myriad Pro"/>
                <a:ea typeface="Myriad Pro" charset="0"/>
                <a:cs typeface="Myriad Pro" charset="0"/>
              </a:rPr>
              <a:t>17:30</a:t>
            </a:r>
            <a:endParaRPr lang="en-ZA" sz="1100" dirty="0">
              <a:solidFill>
                <a:schemeClr val="bg1"/>
              </a:solidFill>
              <a:latin typeface="Myriad Pro"/>
              <a:ea typeface="Myriad Pro" charset="0"/>
              <a:cs typeface="Myriad Pro" charset="0"/>
            </a:endParaRPr>
          </a:p>
        </p:txBody>
      </p:sp>
      <p:pic>
        <p:nvPicPr>
          <p:cNvPr id="263" name="Shape 26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58405" y="2833415"/>
            <a:ext cx="305604" cy="383925"/>
          </a:xfrm>
          <a:prstGeom prst="rect">
            <a:avLst/>
          </a:prstGeom>
          <a:noFill/>
          <a:ln>
            <a:noFill/>
          </a:ln>
        </p:spPr>
      </p:pic>
      <p:pic>
        <p:nvPicPr>
          <p:cNvPr id="264" name="Shape 26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68335" y="4306671"/>
            <a:ext cx="254212" cy="193112"/>
          </a:xfrm>
          <a:prstGeom prst="rect">
            <a:avLst/>
          </a:prstGeom>
          <a:noFill/>
          <a:ln>
            <a:noFill/>
          </a:ln>
        </p:spPr>
      </p:pic>
      <p:pic>
        <p:nvPicPr>
          <p:cNvPr id="265" name="Shape 26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258407" y="3454255"/>
            <a:ext cx="305600" cy="306358"/>
          </a:xfrm>
          <a:prstGeom prst="rect">
            <a:avLst/>
          </a:prstGeom>
          <a:noFill/>
          <a:ln>
            <a:noFill/>
          </a:ln>
        </p:spPr>
      </p:pic>
      <p:pic>
        <p:nvPicPr>
          <p:cNvPr id="266" name="Shape 26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258407" y="4645489"/>
            <a:ext cx="305600" cy="293337"/>
          </a:xfrm>
          <a:prstGeom prst="rect">
            <a:avLst/>
          </a:prstGeom>
          <a:noFill/>
          <a:ln>
            <a:noFill/>
          </a:ln>
        </p:spPr>
      </p:pic>
      <p:pic>
        <p:nvPicPr>
          <p:cNvPr id="1026" name="Picture 2" descr="C:\Users\Katie\Downloads\grid-worl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155" y="3897251"/>
            <a:ext cx="267691" cy="267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8109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Shape 89"/>
          <p:cNvSpPr/>
          <p:nvPr/>
        </p:nvSpPr>
        <p:spPr>
          <a:xfrm>
            <a:off x="0" y="0"/>
            <a:ext cx="9144000" cy="5143502"/>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62" name="Shape 62"/>
          <p:cNvSpPr txBox="1"/>
          <p:nvPr/>
        </p:nvSpPr>
        <p:spPr>
          <a:xfrm>
            <a:off x="844425" y="235388"/>
            <a:ext cx="3508436" cy="675600"/>
          </a:xfrm>
          <a:prstGeom prst="rect">
            <a:avLst/>
          </a:prstGeom>
          <a:noFill/>
          <a:ln>
            <a:noFill/>
          </a:ln>
        </p:spPr>
        <p:txBody>
          <a:bodyPr wrap="square" lIns="91425" tIns="91425" rIns="91425" bIns="91425" anchor="ctr" anchorCtr="0">
            <a:noAutofit/>
          </a:bodyPr>
          <a:lstStyle/>
          <a:p>
            <a:pPr>
              <a:lnSpc>
                <a:spcPct val="107916"/>
              </a:lnSpc>
              <a:spcAft>
                <a:spcPts val="800"/>
              </a:spcAft>
              <a:buClr>
                <a:schemeClr val="dk1"/>
              </a:buClr>
              <a:buSzPct val="30555"/>
            </a:pPr>
            <a:r>
              <a:rPr lang="en" sz="3000" dirty="0">
                <a:solidFill>
                  <a:srgbClr val="FFFFFF"/>
                </a:solidFill>
                <a:latin typeface="Eurostile Bold"/>
                <a:ea typeface="Eurostile" charset="0"/>
                <a:cs typeface="Eurostile" charset="0"/>
                <a:sym typeface="Proxima Nova"/>
              </a:rPr>
              <a:t>Who is </a:t>
            </a:r>
            <a:r>
              <a:rPr lang="en" sz="3000" dirty="0" smtClean="0">
                <a:solidFill>
                  <a:srgbClr val="FFFFFF"/>
                </a:solidFill>
                <a:latin typeface="Eurostile Bold"/>
                <a:ea typeface="Eurostile" charset="0"/>
                <a:cs typeface="Eurostile" charset="0"/>
                <a:sym typeface="Proxima Nova"/>
              </a:rPr>
              <a:t>IBLT</a:t>
            </a:r>
            <a:r>
              <a:rPr lang="en-US" sz="3000" dirty="0" smtClean="0">
                <a:solidFill>
                  <a:srgbClr val="FFFFFF"/>
                </a:solidFill>
                <a:latin typeface="Eurostile Bold"/>
                <a:ea typeface="Eurostile" charset="0"/>
                <a:cs typeface="Eurostile" charset="0"/>
                <a:sym typeface="Proxima Nova"/>
              </a:rPr>
              <a:t>&amp;S</a:t>
            </a:r>
            <a:r>
              <a:rPr lang="en" sz="3000" dirty="0" smtClean="0">
                <a:solidFill>
                  <a:srgbClr val="FFFFFF"/>
                </a:solidFill>
                <a:latin typeface="Eurostile Bold"/>
                <a:ea typeface="Eurostile" charset="0"/>
                <a:cs typeface="Eurostile" charset="0"/>
                <a:sym typeface="Proxima Nova"/>
              </a:rPr>
              <a:t>?</a:t>
            </a:r>
            <a:endParaRPr lang="en" sz="3000" dirty="0">
              <a:solidFill>
                <a:srgbClr val="FFFFFF"/>
              </a:solidFill>
              <a:latin typeface="Eurostile Bold"/>
              <a:ea typeface="Eurostile" charset="0"/>
              <a:cs typeface="Eurostile" charset="0"/>
              <a:sym typeface="Proxima Nova"/>
            </a:endParaRPr>
          </a:p>
        </p:txBody>
      </p:sp>
      <p:sp>
        <p:nvSpPr>
          <p:cNvPr id="63" name="Shape 63"/>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
        <p:nvSpPr>
          <p:cNvPr id="64" name="Shape 64"/>
          <p:cNvSpPr txBox="1"/>
          <p:nvPr/>
        </p:nvSpPr>
        <p:spPr>
          <a:xfrm>
            <a:off x="479575" y="1119200"/>
            <a:ext cx="4324500" cy="3653400"/>
          </a:xfrm>
          <a:prstGeom prst="rect">
            <a:avLst/>
          </a:prstGeom>
          <a:noFill/>
          <a:ln>
            <a:noFill/>
          </a:ln>
        </p:spPr>
        <p:txBody>
          <a:bodyPr wrap="square" lIns="91425" tIns="91425" rIns="91425" bIns="91425" anchor="t" anchorCtr="0">
            <a:noAutofit/>
          </a:bodyPr>
          <a:lstStyle/>
          <a:p>
            <a:pPr>
              <a:lnSpc>
                <a:spcPct val="107916"/>
              </a:lnSpc>
              <a:spcAft>
                <a:spcPts val="1200"/>
              </a:spcAft>
            </a:pPr>
            <a:r>
              <a:rPr lang="en" sz="1400" dirty="0" smtClean="0">
                <a:solidFill>
                  <a:schemeClr val="bg1"/>
                </a:solidFill>
                <a:latin typeface="Myriad Pro" charset="0"/>
                <a:ea typeface="Myriad Pro" charset="0"/>
                <a:cs typeface="Myriad Pro" charset="0"/>
                <a:sym typeface="Proxima Nova"/>
              </a:rPr>
              <a:t>IBLT</a:t>
            </a:r>
            <a:r>
              <a:rPr lang="en-US" sz="1400" dirty="0" smtClean="0">
                <a:solidFill>
                  <a:schemeClr val="bg1"/>
                </a:solidFill>
                <a:latin typeface="Myriad Pro" charset="0"/>
                <a:ea typeface="Myriad Pro" charset="0"/>
                <a:cs typeface="Myriad Pro" charset="0"/>
                <a:sym typeface="Proxima Nova"/>
              </a:rPr>
              <a:t>&amp;S</a:t>
            </a:r>
            <a:r>
              <a:rPr lang="en" sz="1400" dirty="0" smtClean="0">
                <a:solidFill>
                  <a:schemeClr val="bg1"/>
                </a:solidFill>
                <a:latin typeface="Myriad Pro" charset="0"/>
                <a:ea typeface="Myriad Pro" charset="0"/>
                <a:cs typeface="Myriad Pro" charset="0"/>
                <a:sym typeface="Proxima Nova"/>
              </a:rPr>
              <a:t> </a:t>
            </a:r>
            <a:r>
              <a:rPr lang="en" sz="1400" dirty="0">
                <a:solidFill>
                  <a:schemeClr val="bg1"/>
                </a:solidFill>
                <a:latin typeface="Myriad Pro" charset="0"/>
                <a:ea typeface="Myriad Pro" charset="0"/>
                <a:cs typeface="Myriad Pro" charset="0"/>
                <a:sym typeface="Proxima Nova"/>
              </a:rPr>
              <a:t>is </a:t>
            </a:r>
            <a:r>
              <a:rPr lang="en-US" sz="1400" dirty="0" smtClean="0">
                <a:solidFill>
                  <a:schemeClr val="bg1"/>
                </a:solidFill>
                <a:latin typeface="Myriad Pro" charset="0"/>
                <a:ea typeface="Myriad Pro" charset="0"/>
                <a:cs typeface="Myriad Pro" charset="0"/>
                <a:sym typeface="Proxima Nova"/>
              </a:rPr>
              <a:t>a </a:t>
            </a:r>
            <a:r>
              <a:rPr lang="en" sz="1400" dirty="0" smtClean="0">
                <a:solidFill>
                  <a:schemeClr val="bg1"/>
                </a:solidFill>
                <a:latin typeface="Myriad Pro" charset="0"/>
                <a:ea typeface="Myriad Pro" charset="0"/>
                <a:cs typeface="Myriad Pro" charset="0"/>
                <a:sym typeface="Proxima Nova"/>
              </a:rPr>
              <a:t>state-of-the-art </a:t>
            </a:r>
            <a:r>
              <a:rPr lang="en-US" sz="1400" dirty="0" smtClean="0">
                <a:solidFill>
                  <a:schemeClr val="bg1"/>
                </a:solidFill>
                <a:latin typeface="Myriad Pro" charset="0"/>
                <a:ea typeface="Myriad Pro" charset="0"/>
                <a:cs typeface="Myriad Pro" charset="0"/>
                <a:sym typeface="Proxima Nova"/>
              </a:rPr>
              <a:t>warehouse, </a:t>
            </a:r>
            <a:r>
              <a:rPr lang="en" sz="1400" dirty="0" smtClean="0">
                <a:solidFill>
                  <a:schemeClr val="bg1"/>
                </a:solidFill>
                <a:latin typeface="Myriad Pro" charset="0"/>
                <a:ea typeface="Myriad Pro" charset="0"/>
                <a:cs typeface="Myriad Pro" charset="0"/>
                <a:sym typeface="Proxima Nova"/>
              </a:rPr>
              <a:t>depot </a:t>
            </a:r>
            <a:r>
              <a:rPr lang="en-US" sz="1400" dirty="0" smtClean="0">
                <a:solidFill>
                  <a:schemeClr val="bg1"/>
                </a:solidFill>
                <a:latin typeface="Myriad Pro" charset="0"/>
                <a:ea typeface="Myriad Pro" charset="0"/>
                <a:cs typeface="Myriad Pro" charset="0"/>
                <a:sym typeface="Proxima Nova"/>
              </a:rPr>
              <a:t>and logistics facility </a:t>
            </a:r>
            <a:r>
              <a:rPr lang="en" sz="1400" dirty="0" smtClean="0">
                <a:solidFill>
                  <a:schemeClr val="bg1"/>
                </a:solidFill>
                <a:latin typeface="Myriad Pro" charset="0"/>
                <a:ea typeface="Myriad Pro" charset="0"/>
                <a:cs typeface="Myriad Pro" charset="0"/>
                <a:sym typeface="Proxima Nova"/>
              </a:rPr>
              <a:t>in </a:t>
            </a:r>
            <a:r>
              <a:rPr lang="en" sz="1400" dirty="0">
                <a:solidFill>
                  <a:schemeClr val="bg1"/>
                </a:solidFill>
                <a:latin typeface="Myriad Pro" charset="0"/>
                <a:ea typeface="Myriad Pro" charset="0"/>
                <a:cs typeface="Myriad Pro" charset="0"/>
                <a:sym typeface="Proxima Nova"/>
              </a:rPr>
              <a:t>Beira, Mozambique, servicing import and export customers in Mozambique, Zimbabwe, Zambia, Malawi and the Eastern DRC</a:t>
            </a:r>
            <a:r>
              <a:rPr lang="en" sz="1400" dirty="0" smtClean="0">
                <a:solidFill>
                  <a:schemeClr val="bg1"/>
                </a:solidFill>
                <a:latin typeface="Myriad Pro" charset="0"/>
                <a:ea typeface="Myriad Pro" charset="0"/>
                <a:cs typeface="Myriad Pro" charset="0"/>
                <a:sym typeface="Proxima Nova"/>
              </a:rPr>
              <a:t>.</a:t>
            </a:r>
            <a:endParaRPr lang="en-GB" sz="1400" dirty="0" smtClean="0">
              <a:solidFill>
                <a:schemeClr val="bg1"/>
              </a:solidFill>
              <a:latin typeface="Myriad Pro" charset="0"/>
              <a:ea typeface="Myriad Pro" charset="0"/>
              <a:cs typeface="Myriad Pro" charset="0"/>
              <a:sym typeface="Proxima Nova"/>
            </a:endParaRPr>
          </a:p>
          <a:p>
            <a:pPr>
              <a:lnSpc>
                <a:spcPct val="107916"/>
              </a:lnSpc>
              <a:spcAft>
                <a:spcPts val="1200"/>
              </a:spcAft>
            </a:pPr>
            <a:r>
              <a:rPr lang="en-US" sz="1400" dirty="0">
                <a:solidFill>
                  <a:schemeClr val="bg1"/>
                </a:solidFill>
                <a:latin typeface="Myriad Pro" charset="0"/>
                <a:ea typeface="Myriad Pro" charset="0"/>
                <a:cs typeface="Myriad Pro" charset="0"/>
              </a:rPr>
              <a:t>We </a:t>
            </a:r>
            <a:r>
              <a:rPr lang="en-US" sz="1400" dirty="0" err="1" smtClean="0">
                <a:solidFill>
                  <a:schemeClr val="bg1"/>
                </a:solidFill>
                <a:latin typeface="Myriad Pro" charset="0"/>
                <a:ea typeface="Myriad Pro" charset="0"/>
                <a:cs typeface="Myriad Pro" charset="0"/>
              </a:rPr>
              <a:t>specialise</a:t>
            </a:r>
            <a:r>
              <a:rPr lang="en-US" sz="1400" dirty="0" smtClean="0">
                <a:solidFill>
                  <a:schemeClr val="bg1"/>
                </a:solidFill>
                <a:latin typeface="Myriad Pro" charset="0"/>
                <a:ea typeface="Myriad Pro" charset="0"/>
                <a:cs typeface="Myriad Pro" charset="0"/>
              </a:rPr>
              <a:t> </a:t>
            </a:r>
            <a:r>
              <a:rPr lang="en-US" sz="1400" dirty="0">
                <a:solidFill>
                  <a:schemeClr val="bg1"/>
                </a:solidFill>
                <a:latin typeface="Myriad Pro" charset="0"/>
                <a:ea typeface="Myriad Pro" charset="0"/>
                <a:cs typeface="Myriad Pro" charset="0"/>
              </a:rPr>
              <a:t>in handling and storage of break bulk and bulk </a:t>
            </a:r>
            <a:r>
              <a:rPr lang="en-US" sz="1400" dirty="0" smtClean="0">
                <a:solidFill>
                  <a:schemeClr val="bg1"/>
                </a:solidFill>
                <a:latin typeface="Myriad Pro" charset="0"/>
                <a:ea typeface="Myriad Pro" charset="0"/>
                <a:cs typeface="Myriad Pro" charset="0"/>
              </a:rPr>
              <a:t>products such </a:t>
            </a:r>
            <a:r>
              <a:rPr lang="en-US" sz="1400" dirty="0">
                <a:solidFill>
                  <a:schemeClr val="bg1"/>
                </a:solidFill>
                <a:latin typeface="Myriad Pro" charset="0"/>
                <a:ea typeface="Myriad Pro" charset="0"/>
                <a:cs typeface="Myriad Pro" charset="0"/>
              </a:rPr>
              <a:t>as minerals, tobacco, peas, rice, fertilizers and wide range of other commodities. </a:t>
            </a:r>
            <a:endParaRPr sz="1400" dirty="0">
              <a:solidFill>
                <a:schemeClr val="bg1"/>
              </a:solidFill>
              <a:latin typeface="Myriad Pro" charset="0"/>
              <a:ea typeface="Myriad Pro" charset="0"/>
              <a:cs typeface="Myriad Pro" charset="0"/>
              <a:sym typeface="Proxima Nova"/>
            </a:endParaRPr>
          </a:p>
          <a:p>
            <a:pPr marL="457189" indent="-342892">
              <a:lnSpc>
                <a:spcPct val="107916"/>
              </a:lnSpc>
              <a:buClr>
                <a:srgbClr val="FFFFFF"/>
              </a:buClr>
              <a:buSzPct val="100000"/>
              <a:buFont typeface="Proxima Nova"/>
              <a:buChar char="●"/>
            </a:pPr>
            <a:r>
              <a:rPr lang="en" sz="1400" dirty="0">
                <a:solidFill>
                  <a:schemeClr val="bg1"/>
                </a:solidFill>
                <a:latin typeface="Myriad Pro"/>
                <a:ea typeface="Myriad Pro" charset="0"/>
                <a:cs typeface="Myriad Pro" charset="0"/>
                <a:sym typeface="Proxima Nova"/>
              </a:rPr>
              <a:t>Established in </a:t>
            </a:r>
            <a:r>
              <a:rPr lang="en" sz="1400" dirty="0">
                <a:solidFill>
                  <a:schemeClr val="bg1"/>
                </a:solidFill>
                <a:latin typeface="Myriad Pro"/>
                <a:ea typeface="Myriad Pro" charset="0"/>
                <a:cs typeface="Mongolian Baiti" pitchFamily="66" charset="0"/>
                <a:sym typeface="Proxima Nova"/>
              </a:rPr>
              <a:t>August</a:t>
            </a:r>
            <a:r>
              <a:rPr lang="en" sz="1400" dirty="0">
                <a:solidFill>
                  <a:schemeClr val="bg1"/>
                </a:solidFill>
                <a:latin typeface="Myriad Pro"/>
                <a:ea typeface="Myriad Pro" charset="0"/>
                <a:cs typeface="Myriad Pro" charset="0"/>
                <a:sym typeface="Proxima Nova"/>
              </a:rPr>
              <a:t> 2013, </a:t>
            </a:r>
            <a:r>
              <a:rPr lang="en" sz="1400" dirty="0" smtClean="0">
                <a:solidFill>
                  <a:schemeClr val="bg1"/>
                </a:solidFill>
                <a:latin typeface="Myriad Pro"/>
                <a:ea typeface="Myriad Pro" charset="0"/>
                <a:cs typeface="Myriad Pro" charset="0"/>
                <a:sym typeface="Proxima Nova"/>
              </a:rPr>
              <a:t>IBLT&amp;S</a:t>
            </a:r>
            <a:endParaRPr lang="en-US" sz="1400" dirty="0">
              <a:solidFill>
                <a:schemeClr val="bg1"/>
              </a:solidFill>
              <a:latin typeface="Myriad Pro"/>
              <a:ea typeface="Myriad Pro" charset="0"/>
              <a:cs typeface="Myriad Pro" charset="0"/>
              <a:sym typeface="Proxima Nova"/>
            </a:endParaRPr>
          </a:p>
          <a:p>
            <a:pPr marL="457189" indent="-342892">
              <a:lnSpc>
                <a:spcPct val="107916"/>
              </a:lnSpc>
              <a:buClr>
                <a:srgbClr val="FFFFFF"/>
              </a:buClr>
              <a:buSzPct val="100000"/>
              <a:buFont typeface="Proxima Nova"/>
              <a:buChar char="●"/>
            </a:pPr>
            <a:r>
              <a:rPr lang="en-US" sz="1400" dirty="0" smtClean="0">
                <a:solidFill>
                  <a:schemeClr val="bg1"/>
                </a:solidFill>
                <a:latin typeface="Myriad Pro" charset="0"/>
                <a:ea typeface="Myriad Pro" charset="0"/>
                <a:cs typeface="Myriad Pro" charset="0"/>
              </a:rPr>
              <a:t>Warehouse </a:t>
            </a:r>
            <a:r>
              <a:rPr lang="en-US" sz="1400" dirty="0">
                <a:solidFill>
                  <a:schemeClr val="bg1"/>
                </a:solidFill>
                <a:latin typeface="Myriad Pro" charset="0"/>
                <a:ea typeface="Myriad Pro" charset="0"/>
                <a:cs typeface="Myriad Pro" charset="0"/>
              </a:rPr>
              <a:t>servicers </a:t>
            </a:r>
            <a:r>
              <a:rPr lang="en-US" sz="1400" dirty="0" smtClean="0">
                <a:solidFill>
                  <a:schemeClr val="bg1"/>
                </a:solidFill>
                <a:latin typeface="Myriad Pro" charset="0"/>
                <a:ea typeface="Myriad Pro" charset="0"/>
                <a:cs typeface="Myriad Pro" charset="0"/>
              </a:rPr>
              <a:t>provider since 2016</a:t>
            </a:r>
            <a:endParaRPr lang="en" sz="1400" dirty="0">
              <a:solidFill>
                <a:schemeClr val="bg1"/>
              </a:solidFill>
              <a:latin typeface="Myriad Pro" charset="0"/>
              <a:ea typeface="Myriad Pro" charset="0"/>
              <a:cs typeface="Myriad Pro" charset="0"/>
              <a:sym typeface="Proxima Nova"/>
            </a:endParaRPr>
          </a:p>
          <a:p>
            <a:pPr marL="457189" indent="-342892">
              <a:lnSpc>
                <a:spcPct val="107916"/>
              </a:lnSpc>
              <a:buClr>
                <a:srgbClr val="FFFFFF"/>
              </a:buClr>
              <a:buSzPct val="100000"/>
              <a:buFont typeface="Proxima Nova"/>
              <a:buChar char="●"/>
            </a:pPr>
            <a:r>
              <a:rPr lang="en" sz="1400" dirty="0">
                <a:solidFill>
                  <a:schemeClr val="bg1"/>
                </a:solidFill>
                <a:latin typeface="Myriad Pro" charset="0"/>
                <a:ea typeface="Myriad Pro" charset="0"/>
                <a:cs typeface="Myriad Pro" charset="0"/>
                <a:sym typeface="Proxima Nova"/>
              </a:rPr>
              <a:t>Member of the J&amp;J </a:t>
            </a:r>
            <a:r>
              <a:rPr lang="en-US" sz="1400" dirty="0" smtClean="0">
                <a:solidFill>
                  <a:schemeClr val="bg1"/>
                </a:solidFill>
                <a:latin typeface="Myriad Pro" charset="0"/>
                <a:ea typeface="Myriad Pro" charset="0"/>
                <a:cs typeface="Myriad Pro" charset="0"/>
                <a:sym typeface="Proxima Nova"/>
              </a:rPr>
              <a:t>G</a:t>
            </a:r>
            <a:r>
              <a:rPr lang="en" sz="1400" dirty="0" smtClean="0">
                <a:solidFill>
                  <a:schemeClr val="bg1"/>
                </a:solidFill>
                <a:latin typeface="Myriad Pro" charset="0"/>
                <a:ea typeface="Myriad Pro" charset="0"/>
                <a:cs typeface="Myriad Pro" charset="0"/>
                <a:sym typeface="Proxima Nova"/>
              </a:rPr>
              <a:t>roup </a:t>
            </a:r>
            <a:endParaRPr lang="en" sz="1400" dirty="0">
              <a:solidFill>
                <a:schemeClr val="bg1"/>
              </a:solidFill>
              <a:latin typeface="Myriad Pro" charset="0"/>
              <a:ea typeface="Myriad Pro" charset="0"/>
              <a:cs typeface="Myriad Pro" charset="0"/>
              <a:sym typeface="Proxima Nova"/>
            </a:endParaRPr>
          </a:p>
          <a:p>
            <a:pPr marL="457189" indent="-342892">
              <a:lnSpc>
                <a:spcPct val="107916"/>
              </a:lnSpc>
              <a:buClr>
                <a:srgbClr val="FFFFFF"/>
              </a:buClr>
              <a:buSzPct val="100000"/>
              <a:buFont typeface="Proxima Nova"/>
              <a:buChar char="●"/>
            </a:pPr>
            <a:r>
              <a:rPr lang="en-US" sz="1400" dirty="0" smtClean="0">
                <a:solidFill>
                  <a:schemeClr val="bg1"/>
                </a:solidFill>
                <a:latin typeface="Myriad Pro" charset="0"/>
                <a:ea typeface="Myriad Pro" charset="0"/>
                <a:cs typeface="Myriad Pro" charset="0"/>
                <a:sym typeface="Proxima Nova"/>
              </a:rPr>
              <a:t>Local cargo and bonded area for transit cargo</a:t>
            </a:r>
            <a:endParaRPr lang="en" sz="1400" dirty="0">
              <a:solidFill>
                <a:schemeClr val="bg1"/>
              </a:solidFill>
              <a:latin typeface="Myriad Pro" charset="0"/>
              <a:ea typeface="Myriad Pro" charset="0"/>
              <a:cs typeface="Myriad Pro" charset="0"/>
              <a:sym typeface="Proxima Nova"/>
            </a:endParaRPr>
          </a:p>
          <a:p>
            <a:pPr marL="457189" indent="-342892">
              <a:lnSpc>
                <a:spcPct val="107916"/>
              </a:lnSpc>
              <a:buClr>
                <a:srgbClr val="FFFFFF"/>
              </a:buClr>
              <a:buSzPct val="100000"/>
              <a:buFont typeface="Proxima Nova"/>
              <a:buChar char="●"/>
            </a:pPr>
            <a:r>
              <a:rPr lang="en" sz="1400" dirty="0">
                <a:solidFill>
                  <a:schemeClr val="bg1"/>
                </a:solidFill>
                <a:latin typeface="Myriad Pro" charset="0"/>
                <a:ea typeface="Myriad Pro" charset="0"/>
                <a:cs typeface="Myriad Pro" charset="0"/>
                <a:sym typeface="Proxima Nova"/>
              </a:rPr>
              <a:t>High-security operation</a:t>
            </a:r>
          </a:p>
          <a:p>
            <a:pPr marL="457189" indent="-342892">
              <a:lnSpc>
                <a:spcPct val="107916"/>
              </a:lnSpc>
              <a:spcAft>
                <a:spcPts val="800"/>
              </a:spcAft>
              <a:buClr>
                <a:srgbClr val="FFFFFF"/>
              </a:buClr>
              <a:buSzPct val="100000"/>
              <a:buFont typeface="Proxima Nova"/>
              <a:buChar char="●"/>
            </a:pPr>
            <a:r>
              <a:rPr lang="en" sz="1400" dirty="0" smtClean="0">
                <a:solidFill>
                  <a:schemeClr val="bg1"/>
                </a:solidFill>
                <a:latin typeface="Myriad Pro" charset="0"/>
                <a:ea typeface="Myriad Pro" charset="0"/>
                <a:cs typeface="Myriad Pro" charset="0"/>
                <a:sym typeface="Proxima Nova"/>
              </a:rPr>
              <a:t>1</a:t>
            </a:r>
            <a:r>
              <a:rPr lang="en-US" sz="1400" dirty="0" smtClean="0">
                <a:solidFill>
                  <a:schemeClr val="bg1"/>
                </a:solidFill>
                <a:latin typeface="Myriad Pro" charset="0"/>
                <a:ea typeface="Myriad Pro" charset="0"/>
                <a:cs typeface="Myriad Pro" charset="0"/>
                <a:sym typeface="Proxima Nova"/>
              </a:rPr>
              <a:t>3</a:t>
            </a:r>
            <a:r>
              <a:rPr lang="en" sz="1400" dirty="0" smtClean="0">
                <a:solidFill>
                  <a:schemeClr val="bg1"/>
                </a:solidFill>
                <a:latin typeface="Myriad Pro" charset="0"/>
                <a:ea typeface="Myriad Pro" charset="0"/>
                <a:cs typeface="Myriad Pro" charset="0"/>
                <a:sym typeface="Proxima Nova"/>
              </a:rPr>
              <a:t>0</a:t>
            </a:r>
            <a:r>
              <a:rPr lang="en-US" sz="1400" dirty="0" smtClean="0">
                <a:solidFill>
                  <a:schemeClr val="bg1"/>
                </a:solidFill>
                <a:latin typeface="Myriad Pro" charset="0"/>
                <a:ea typeface="Myriad Pro" charset="0"/>
                <a:cs typeface="Myriad Pro" charset="0"/>
                <a:sym typeface="Proxima Nova"/>
              </a:rPr>
              <a:t>,</a:t>
            </a:r>
            <a:r>
              <a:rPr lang="en" sz="1400" dirty="0" smtClean="0">
                <a:solidFill>
                  <a:schemeClr val="bg1"/>
                </a:solidFill>
                <a:latin typeface="Myriad Pro" charset="0"/>
                <a:ea typeface="Myriad Pro" charset="0"/>
                <a:cs typeface="Myriad Pro" charset="0"/>
                <a:sym typeface="Proxima Nova"/>
              </a:rPr>
              <a:t>000</a:t>
            </a:r>
            <a:r>
              <a:rPr lang="en-ZA" sz="1400" dirty="0" smtClean="0">
                <a:solidFill>
                  <a:schemeClr val="bg1"/>
                </a:solidFill>
                <a:latin typeface="Myriad Pro"/>
              </a:rPr>
              <a:t>m</a:t>
            </a:r>
            <a:r>
              <a:rPr lang="en-ZA" sz="1400" baseline="30000" dirty="0" smtClean="0">
                <a:solidFill>
                  <a:schemeClr val="bg1"/>
                </a:solidFill>
                <a:latin typeface="Myriad Pro"/>
              </a:rPr>
              <a:t>2 </a:t>
            </a:r>
            <a:r>
              <a:rPr lang="en-US" sz="1400" dirty="0" smtClean="0">
                <a:solidFill>
                  <a:schemeClr val="bg1"/>
                </a:solidFill>
                <a:latin typeface="Myriad Pro" charset="0"/>
                <a:ea typeface="Myriad Pro" charset="0"/>
                <a:cs typeface="Myriad Pro" charset="0"/>
                <a:sym typeface="Proxima Nova"/>
              </a:rPr>
              <a:t>total area (</a:t>
            </a:r>
            <a:r>
              <a:rPr lang="en-US" sz="1400" dirty="0" smtClean="0">
                <a:solidFill>
                  <a:schemeClr val="bg1"/>
                </a:solidFill>
                <a:latin typeface="Myriad Pro"/>
                <a:ea typeface="Myriad Pro" charset="0"/>
                <a:cs typeface="Myriad Pro" charset="0"/>
                <a:sym typeface="Proxima Nova"/>
              </a:rPr>
              <a:t>20,000</a:t>
            </a:r>
            <a:r>
              <a:rPr lang="en-ZA" sz="1400" dirty="0">
                <a:solidFill>
                  <a:schemeClr val="bg1"/>
                </a:solidFill>
                <a:latin typeface="Myriad Pro"/>
              </a:rPr>
              <a:t>m</a:t>
            </a:r>
            <a:r>
              <a:rPr lang="en-ZA" sz="1400" baseline="30000" dirty="0">
                <a:solidFill>
                  <a:schemeClr val="bg1"/>
                </a:solidFill>
                <a:latin typeface="Myriad Pro"/>
              </a:rPr>
              <a:t>2</a:t>
            </a:r>
            <a:r>
              <a:rPr lang="en-US" sz="1400" dirty="0" smtClean="0">
                <a:solidFill>
                  <a:schemeClr val="bg1"/>
                </a:solidFill>
                <a:latin typeface="Myriad Pro"/>
                <a:ea typeface="Myriad Pro" charset="0"/>
                <a:cs typeface="Myriad Pro" charset="0"/>
                <a:sym typeface="Proxima Nova"/>
              </a:rPr>
              <a:t> </a:t>
            </a:r>
            <a:r>
              <a:rPr lang="en-US" sz="1400" dirty="0" smtClean="0">
                <a:solidFill>
                  <a:schemeClr val="bg1"/>
                </a:solidFill>
                <a:latin typeface="Myriad Pro" charset="0"/>
                <a:ea typeface="Myriad Pro" charset="0"/>
                <a:cs typeface="Myriad Pro" charset="0"/>
                <a:sym typeface="Proxima Nova"/>
              </a:rPr>
              <a:t>under roof)</a:t>
            </a:r>
            <a:endParaRPr lang="en" sz="1400" dirty="0">
              <a:solidFill>
                <a:schemeClr val="bg1"/>
              </a:solidFill>
              <a:latin typeface="Myriad Pro" charset="0"/>
              <a:ea typeface="Myriad Pro" charset="0"/>
              <a:cs typeface="Myriad Pro" charset="0"/>
              <a:sym typeface="Proxima Nova"/>
            </a:endParaRPr>
          </a:p>
        </p:txBody>
      </p:sp>
      <p:sp>
        <p:nvSpPr>
          <p:cNvPr id="2" name="TextBox 1"/>
          <p:cNvSpPr txBox="1"/>
          <p:nvPr/>
        </p:nvSpPr>
        <p:spPr>
          <a:xfrm>
            <a:off x="3117273" y="5517573"/>
            <a:ext cx="184731" cy="300082"/>
          </a:xfrm>
          <a:prstGeom prst="rect">
            <a:avLst/>
          </a:prstGeom>
          <a:noFill/>
        </p:spPr>
        <p:txBody>
          <a:bodyPr wrap="none" rtlCol="0">
            <a:spAutoFit/>
          </a:bodyPr>
          <a:lstStyle/>
          <a:p>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3175" t="237" r="9904" b="9226"/>
          <a:stretch/>
        </p:blipFill>
        <p:spPr>
          <a:xfrm>
            <a:off x="5143499" y="2"/>
            <a:ext cx="4000501" cy="5143500"/>
          </a:xfrm>
          <a:prstGeom prst="rect">
            <a:avLst/>
          </a:prstGeom>
        </p:spPr>
      </p:pic>
    </p:spTree>
    <p:extLst>
      <p:ext uri="{BB962C8B-B14F-4D97-AF65-F5344CB8AC3E}">
        <p14:creationId xmlns:p14="http://schemas.microsoft.com/office/powerpoint/2010/main" val="59406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624" y="0"/>
            <a:ext cx="3777869" cy="5143500"/>
          </a:xfrm>
          <a:prstGeom prst="rect">
            <a:avLst/>
          </a:prstGeom>
        </p:spPr>
      </p:pic>
      <p:sp>
        <p:nvSpPr>
          <p:cNvPr id="71" name="Shape 71"/>
          <p:cNvSpPr txBox="1"/>
          <p:nvPr/>
        </p:nvSpPr>
        <p:spPr>
          <a:xfrm>
            <a:off x="4434828" y="235388"/>
            <a:ext cx="39642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009182"/>
                </a:solidFill>
                <a:latin typeface="Eurostile Bold"/>
                <a:ea typeface="Eurostile" charset="0"/>
                <a:cs typeface="Eurostile" charset="0"/>
                <a:sym typeface="Proxima Nova"/>
              </a:rPr>
              <a:t>Why use Beira?</a:t>
            </a:r>
          </a:p>
        </p:txBody>
      </p:sp>
      <p:sp>
        <p:nvSpPr>
          <p:cNvPr id="72" name="Shape 72"/>
          <p:cNvSpPr/>
          <p:nvPr/>
        </p:nvSpPr>
        <p:spPr>
          <a:xfrm>
            <a:off x="4169403" y="198000"/>
            <a:ext cx="54300" cy="675600"/>
          </a:xfrm>
          <a:prstGeom prst="rect">
            <a:avLst/>
          </a:prstGeom>
          <a:solidFill>
            <a:srgbClr val="009182"/>
          </a:solidFill>
          <a:ln>
            <a:noFill/>
          </a:ln>
        </p:spPr>
        <p:txBody>
          <a:bodyPr wrap="square" lIns="91425" tIns="91425" rIns="91425" bIns="91425" anchor="ctr" anchorCtr="0">
            <a:noAutofit/>
          </a:bodyPr>
          <a:lstStyle/>
          <a:p>
            <a:endParaRPr sz="1800">
              <a:solidFill>
                <a:srgbClr val="009182"/>
              </a:solidFill>
            </a:endParaRPr>
          </a:p>
        </p:txBody>
      </p:sp>
      <p:sp>
        <p:nvSpPr>
          <p:cNvPr id="73" name="Shape 73"/>
          <p:cNvSpPr txBox="1"/>
          <p:nvPr/>
        </p:nvSpPr>
        <p:spPr>
          <a:xfrm>
            <a:off x="4069978" y="1119200"/>
            <a:ext cx="4824600" cy="3080700"/>
          </a:xfrm>
          <a:prstGeom prst="rect">
            <a:avLst/>
          </a:prstGeom>
          <a:noFill/>
          <a:ln>
            <a:noFill/>
          </a:ln>
        </p:spPr>
        <p:txBody>
          <a:bodyPr wrap="square" lIns="91425" tIns="91425" rIns="91425" bIns="91425" anchor="t" anchorCtr="0">
            <a:noAutofit/>
          </a:bodyPr>
          <a:lstStyle/>
          <a:p>
            <a:pPr>
              <a:lnSpc>
                <a:spcPct val="107916"/>
              </a:lnSpc>
              <a:spcAft>
                <a:spcPts val="800"/>
              </a:spcAft>
            </a:pPr>
            <a:r>
              <a:rPr lang="en" sz="1400" dirty="0">
                <a:solidFill>
                  <a:srgbClr val="009182"/>
                </a:solidFill>
                <a:latin typeface="Myriad Pro" charset="0"/>
                <a:ea typeface="Myriad Pro" charset="0"/>
                <a:cs typeface="Myriad Pro" charset="0"/>
                <a:sym typeface="Proxima Nova"/>
              </a:rPr>
              <a:t>Over the past years Beira port has become the most agile gateway to serve the </a:t>
            </a:r>
            <a:r>
              <a:rPr lang="en" sz="1400" b="1" dirty="0">
                <a:solidFill>
                  <a:srgbClr val="009182"/>
                </a:solidFill>
                <a:latin typeface="Myriad Pro" charset="0"/>
                <a:ea typeface="Myriad Pro" charset="0"/>
                <a:cs typeface="Myriad Pro" charset="0"/>
                <a:sym typeface="Proxima Nova"/>
              </a:rPr>
              <a:t>Central Mozambique, Malawi, Zambia, Eastern DRC and Zimbabwe</a:t>
            </a:r>
            <a:r>
              <a:rPr lang="en" sz="1400" dirty="0">
                <a:solidFill>
                  <a:srgbClr val="009182"/>
                </a:solidFill>
                <a:latin typeface="Myriad Pro" charset="0"/>
                <a:ea typeface="Myriad Pro" charset="0"/>
                <a:cs typeface="Myriad Pro" charset="0"/>
                <a:sym typeface="Proxima Nova"/>
              </a:rPr>
              <a:t> markets.</a:t>
            </a:r>
          </a:p>
          <a:p>
            <a:pPr>
              <a:lnSpc>
                <a:spcPct val="107916"/>
              </a:lnSpc>
              <a:spcAft>
                <a:spcPts val="800"/>
              </a:spcAft>
            </a:pPr>
            <a:r>
              <a:rPr lang="en" sz="1400" dirty="0" smtClean="0">
                <a:solidFill>
                  <a:srgbClr val="009182"/>
                </a:solidFill>
                <a:latin typeface="Myriad Pro" charset="0"/>
                <a:ea typeface="Myriad Pro" charset="0"/>
                <a:cs typeface="Myriad Pro" charset="0"/>
                <a:sym typeface="Proxima Nova"/>
              </a:rPr>
              <a:t>Beira </a:t>
            </a:r>
            <a:r>
              <a:rPr lang="en" sz="1400" dirty="0">
                <a:solidFill>
                  <a:srgbClr val="009182"/>
                </a:solidFill>
                <a:latin typeface="Myriad Pro" charset="0"/>
                <a:ea typeface="Myriad Pro" charset="0"/>
                <a:cs typeface="Myriad Pro" charset="0"/>
                <a:sym typeface="Proxima Nova"/>
              </a:rPr>
              <a:t>logistics corridor has persisted in becoming the alternative for cost effective, fast and reliable transportation</a:t>
            </a:r>
            <a:r>
              <a:rPr lang="en" sz="1400" dirty="0" smtClean="0">
                <a:solidFill>
                  <a:srgbClr val="009182"/>
                </a:solidFill>
                <a:latin typeface="Myriad Pro" charset="0"/>
                <a:ea typeface="Myriad Pro" charset="0"/>
                <a:cs typeface="Myriad Pro" charset="0"/>
                <a:sym typeface="Proxima Nova"/>
              </a:rPr>
              <a:t>.</a:t>
            </a:r>
            <a:endParaRPr lang="en-GB" sz="1400" dirty="0" smtClean="0">
              <a:solidFill>
                <a:srgbClr val="009182"/>
              </a:solidFill>
              <a:latin typeface="Myriad Pro" charset="0"/>
              <a:ea typeface="Myriad Pro" charset="0"/>
              <a:cs typeface="Myriad Pro" charset="0"/>
              <a:sym typeface="Proxima Nova"/>
            </a:endParaRPr>
          </a:p>
          <a:p>
            <a:pPr>
              <a:lnSpc>
                <a:spcPct val="107916"/>
              </a:lnSpc>
              <a:spcAft>
                <a:spcPts val="800"/>
              </a:spcAft>
            </a:pPr>
            <a:r>
              <a:rPr lang="en" sz="1400" dirty="0" smtClean="0">
                <a:solidFill>
                  <a:srgbClr val="009182"/>
                </a:solidFill>
                <a:latin typeface="Myriad Pro" charset="0"/>
                <a:ea typeface="Myriad Pro" charset="0"/>
                <a:cs typeface="Myriad Pro" charset="0"/>
                <a:sym typeface="Proxima Nova"/>
              </a:rPr>
              <a:t>After </a:t>
            </a:r>
            <a:r>
              <a:rPr lang="en" sz="1400" dirty="0">
                <a:solidFill>
                  <a:srgbClr val="009182"/>
                </a:solidFill>
                <a:latin typeface="Myriad Pro" charset="0"/>
                <a:ea typeface="Myriad Pro" charset="0"/>
                <a:cs typeface="Myriad Pro" charset="0"/>
                <a:sym typeface="Proxima Nova"/>
              </a:rPr>
              <a:t>dredging the channel and huge infrastructural investments Beira must be considered as an alternative to Durban and Dar Es Salaam for shippers who need a fast, cost effective and no headache logistics </a:t>
            </a:r>
            <a:r>
              <a:rPr lang="en" sz="1400" dirty="0" smtClean="0">
                <a:solidFill>
                  <a:srgbClr val="009182"/>
                </a:solidFill>
                <a:latin typeface="Myriad Pro" charset="0"/>
                <a:ea typeface="Myriad Pro" charset="0"/>
                <a:cs typeface="Myriad Pro" charset="0"/>
                <a:sym typeface="Proxima Nova"/>
              </a:rPr>
              <a:t>solution </a:t>
            </a:r>
            <a:r>
              <a:rPr lang="en" sz="1400" dirty="0">
                <a:solidFill>
                  <a:srgbClr val="009182"/>
                </a:solidFill>
                <a:latin typeface="Myriad Pro" charset="0"/>
                <a:ea typeface="Myriad Pro" charset="0"/>
                <a:cs typeface="Myriad Pro" charset="0"/>
                <a:sym typeface="Proxima Nova"/>
              </a:rPr>
              <a:t>in this part of the world to avoid congestion, escalating costs and </a:t>
            </a:r>
            <a:r>
              <a:rPr lang="en" sz="1400" dirty="0" smtClean="0">
                <a:solidFill>
                  <a:srgbClr val="009182"/>
                </a:solidFill>
                <a:latin typeface="Myriad Pro" charset="0"/>
                <a:ea typeface="Myriad Pro" charset="0"/>
                <a:cs typeface="Myriad Pro" charset="0"/>
                <a:sym typeface="Proxima Nova"/>
              </a:rPr>
              <a:t>unpredictability of </a:t>
            </a:r>
            <a:r>
              <a:rPr lang="en" sz="1400" dirty="0">
                <a:solidFill>
                  <a:srgbClr val="009182"/>
                </a:solidFill>
                <a:latin typeface="Myriad Pro" charset="0"/>
                <a:ea typeface="Myriad Pro" charset="0"/>
                <a:cs typeface="Myriad Pro" charset="0"/>
                <a:sym typeface="Proxima Nova"/>
              </a:rPr>
              <a:t>nearby alternatives.</a:t>
            </a:r>
            <a:br>
              <a:rPr lang="en" sz="1400" dirty="0">
                <a:solidFill>
                  <a:srgbClr val="009182"/>
                </a:solidFill>
                <a:latin typeface="Myriad Pro" charset="0"/>
                <a:ea typeface="Myriad Pro" charset="0"/>
                <a:cs typeface="Myriad Pro" charset="0"/>
                <a:sym typeface="Proxima Nova"/>
              </a:rPr>
            </a:br>
            <a:endParaRPr lang="en" sz="1400" dirty="0">
              <a:solidFill>
                <a:srgbClr val="009182"/>
              </a:solidFill>
              <a:latin typeface="Myriad Pro" charset="0"/>
              <a:ea typeface="Myriad Pro" charset="0"/>
              <a:cs typeface="Myriad Pro" charset="0"/>
              <a:sym typeface="Proxima Nova"/>
            </a:endParaRPr>
          </a:p>
        </p:txBody>
      </p:sp>
    </p:spTree>
    <p:extLst>
      <p:ext uri="{BB962C8B-B14F-4D97-AF65-F5344CB8AC3E}">
        <p14:creationId xmlns:p14="http://schemas.microsoft.com/office/powerpoint/2010/main" val="161719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Shape 71"/>
          <p:cNvSpPr txBox="1"/>
          <p:nvPr/>
        </p:nvSpPr>
        <p:spPr>
          <a:xfrm>
            <a:off x="4434828" y="235388"/>
            <a:ext cx="39642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009182"/>
                </a:solidFill>
                <a:latin typeface="Eurostile Bold"/>
                <a:ea typeface="Eurostile" charset="0"/>
                <a:cs typeface="Eurostile" charset="0"/>
                <a:sym typeface="Proxima Nova"/>
              </a:rPr>
              <a:t>Why use Beira?</a:t>
            </a:r>
          </a:p>
        </p:txBody>
      </p:sp>
      <p:sp>
        <p:nvSpPr>
          <p:cNvPr id="72" name="Shape 72"/>
          <p:cNvSpPr/>
          <p:nvPr/>
        </p:nvSpPr>
        <p:spPr>
          <a:xfrm>
            <a:off x="4169403" y="198000"/>
            <a:ext cx="54300" cy="675600"/>
          </a:xfrm>
          <a:prstGeom prst="rect">
            <a:avLst/>
          </a:prstGeom>
          <a:solidFill>
            <a:srgbClr val="009182"/>
          </a:solidFill>
          <a:ln>
            <a:noFill/>
          </a:ln>
        </p:spPr>
        <p:txBody>
          <a:bodyPr wrap="square" lIns="91425" tIns="91425" rIns="91425" bIns="91425" anchor="ctr" anchorCtr="0">
            <a:noAutofit/>
          </a:bodyPr>
          <a:lstStyle/>
          <a:p>
            <a:endParaRPr sz="1800">
              <a:solidFill>
                <a:srgbClr val="009182"/>
              </a:solidFill>
            </a:endParaRPr>
          </a:p>
        </p:txBody>
      </p:sp>
      <p:sp>
        <p:nvSpPr>
          <p:cNvPr id="73" name="Shape 73"/>
          <p:cNvSpPr txBox="1"/>
          <p:nvPr/>
        </p:nvSpPr>
        <p:spPr>
          <a:xfrm>
            <a:off x="4069978" y="1119200"/>
            <a:ext cx="4824600" cy="3080700"/>
          </a:xfrm>
          <a:prstGeom prst="rect">
            <a:avLst/>
          </a:prstGeom>
          <a:noFill/>
          <a:ln>
            <a:noFill/>
          </a:ln>
        </p:spPr>
        <p:txBody>
          <a:bodyPr wrap="square" lIns="91425" tIns="91425" rIns="91425" bIns="91425" anchor="t" anchorCtr="0">
            <a:noAutofit/>
          </a:bodyPr>
          <a:lstStyle/>
          <a:p>
            <a:pPr>
              <a:lnSpc>
                <a:spcPct val="107916"/>
              </a:lnSpc>
              <a:spcAft>
                <a:spcPts val="800"/>
              </a:spcAft>
            </a:pPr>
            <a:r>
              <a:rPr lang="en" sz="1400" dirty="0">
                <a:solidFill>
                  <a:srgbClr val="009182"/>
                </a:solidFill>
                <a:latin typeface="Myriad Pro" charset="0"/>
                <a:ea typeface="Myriad Pro" charset="0"/>
                <a:cs typeface="Myriad Pro" charset="0"/>
                <a:sym typeface="Proxima Nova"/>
              </a:rPr>
              <a:t>J&amp;J Group saw the opportunity in Beira and continues to invest in the following areas</a:t>
            </a:r>
            <a:r>
              <a:rPr lang="en" sz="1400" dirty="0" smtClean="0">
                <a:solidFill>
                  <a:srgbClr val="009182"/>
                </a:solidFill>
                <a:latin typeface="Myriad Pro" charset="0"/>
                <a:ea typeface="Myriad Pro" charset="0"/>
                <a:cs typeface="Myriad Pro" charset="0"/>
                <a:sym typeface="Proxima Nova"/>
              </a:rPr>
              <a:t>…</a:t>
            </a:r>
            <a:endParaRPr lang="en-GB" sz="1400" dirty="0" smtClean="0">
              <a:solidFill>
                <a:srgbClr val="009182"/>
              </a:solidFill>
              <a:latin typeface="Myriad Pro" charset="0"/>
              <a:ea typeface="Myriad Pro" charset="0"/>
              <a:cs typeface="Myriad Pro" charset="0"/>
              <a:sym typeface="Proxima Nova"/>
            </a:endParaRPr>
          </a:p>
          <a:p>
            <a:pPr>
              <a:spcAft>
                <a:spcPts val="800"/>
              </a:spcAft>
            </a:pPr>
            <a:r>
              <a:rPr lang="en" sz="1400" dirty="0">
                <a:solidFill>
                  <a:srgbClr val="009182"/>
                </a:solidFill>
                <a:latin typeface="Myriad Pro" charset="0"/>
                <a:ea typeface="Myriad Pro" charset="0"/>
                <a:cs typeface="Myriad Pro" charset="0"/>
                <a:sym typeface="Proxima Nova"/>
              </a:rPr>
              <a:t/>
            </a:r>
            <a:br>
              <a:rPr lang="en" sz="1400" dirty="0">
                <a:solidFill>
                  <a:srgbClr val="009182"/>
                </a:solidFill>
                <a:latin typeface="Myriad Pro" charset="0"/>
                <a:ea typeface="Myriad Pro" charset="0"/>
                <a:cs typeface="Myriad Pro" charset="0"/>
                <a:sym typeface="Proxima Nova"/>
              </a:rPr>
            </a:br>
            <a:r>
              <a:rPr lang="en" sz="1400" dirty="0">
                <a:solidFill>
                  <a:srgbClr val="009182"/>
                </a:solidFill>
                <a:latin typeface="Myriad Pro" charset="0"/>
                <a:ea typeface="Myriad Pro" charset="0"/>
                <a:cs typeface="Myriad Pro" charset="0"/>
                <a:sym typeface="Proxima Nova"/>
              </a:rPr>
              <a:t>We have:</a:t>
            </a:r>
          </a:p>
          <a:p>
            <a:pPr marL="285750" indent="-285750">
              <a:spcAft>
                <a:spcPts val="800"/>
              </a:spcAft>
              <a:buFont typeface="Arial" charset="0"/>
              <a:buChar char="•"/>
            </a:pPr>
            <a:r>
              <a:rPr lang="en" sz="1400" dirty="0">
                <a:solidFill>
                  <a:srgbClr val="009182"/>
                </a:solidFill>
                <a:latin typeface="Myriad Pro" charset="0"/>
                <a:ea typeface="Myriad Pro" charset="0"/>
                <a:cs typeface="Myriad Pro" charset="0"/>
                <a:sym typeface="Proxima Nova"/>
              </a:rPr>
              <a:t>Invested in our state of the art </a:t>
            </a:r>
            <a:r>
              <a:rPr lang="en" sz="1400" dirty="0" smtClean="0">
                <a:solidFill>
                  <a:srgbClr val="009182"/>
                </a:solidFill>
                <a:latin typeface="Myriad Pro" charset="0"/>
                <a:ea typeface="Myriad Pro" charset="0"/>
                <a:cs typeface="Myriad Pro" charset="0"/>
                <a:sym typeface="Proxima Nova"/>
              </a:rPr>
              <a:t>warehouses</a:t>
            </a:r>
            <a:endParaRPr lang="en-GB" sz="1400" dirty="0" smtClean="0">
              <a:solidFill>
                <a:srgbClr val="009182"/>
              </a:solidFill>
              <a:latin typeface="Myriad Pro" charset="0"/>
              <a:ea typeface="Myriad Pro" charset="0"/>
              <a:cs typeface="Myriad Pro" charset="0"/>
              <a:sym typeface="Proxima Nova"/>
            </a:endParaRPr>
          </a:p>
          <a:p>
            <a:pPr marL="285750" indent="-285750">
              <a:spcAft>
                <a:spcPts val="800"/>
              </a:spcAft>
              <a:buFont typeface="Arial" charset="0"/>
              <a:buChar char="•"/>
            </a:pPr>
            <a:r>
              <a:rPr lang="en" sz="1400" dirty="0" smtClean="0">
                <a:solidFill>
                  <a:srgbClr val="009182"/>
                </a:solidFill>
                <a:latin typeface="Myriad Pro" charset="0"/>
                <a:ea typeface="Myriad Pro" charset="0"/>
                <a:cs typeface="Myriad Pro" charset="0"/>
                <a:sym typeface="Proxima Nova"/>
              </a:rPr>
              <a:t>Invested </a:t>
            </a:r>
            <a:r>
              <a:rPr lang="en" sz="1400" dirty="0">
                <a:solidFill>
                  <a:srgbClr val="009182"/>
                </a:solidFill>
                <a:latin typeface="Myriad Pro" charset="0"/>
                <a:ea typeface="Myriad Pro" charset="0"/>
                <a:cs typeface="Myriad Pro" charset="0"/>
                <a:sym typeface="Proxima Nova"/>
              </a:rPr>
              <a:t>in a state of the art inland container depot</a:t>
            </a:r>
          </a:p>
          <a:p>
            <a:pPr marL="285750" indent="-285750">
              <a:spcAft>
                <a:spcPts val="800"/>
              </a:spcAft>
              <a:buFont typeface="Arial" charset="0"/>
              <a:buChar char="•"/>
            </a:pPr>
            <a:r>
              <a:rPr lang="en" sz="1400" dirty="0">
                <a:solidFill>
                  <a:srgbClr val="009182"/>
                </a:solidFill>
                <a:latin typeface="Myriad Pro" charset="0"/>
                <a:ea typeface="Myriad Pro" charset="0"/>
                <a:cs typeface="Myriad Pro" charset="0"/>
                <a:sym typeface="Proxima Nova"/>
              </a:rPr>
              <a:t>Invested in IT systems to guarantee you have full visibility of the flow of goods and the flow of information</a:t>
            </a:r>
          </a:p>
          <a:p>
            <a:pPr marL="285750" indent="-285750">
              <a:spcAft>
                <a:spcPts val="800"/>
              </a:spcAft>
              <a:buFont typeface="Arial" charset="0"/>
              <a:buChar char="•"/>
            </a:pPr>
            <a:r>
              <a:rPr lang="en" sz="1400" dirty="0">
                <a:solidFill>
                  <a:srgbClr val="009182"/>
                </a:solidFill>
                <a:latin typeface="Myriad Pro" charset="0"/>
                <a:ea typeface="Myriad Pro" charset="0"/>
                <a:cs typeface="Myriad Pro" charset="0"/>
                <a:sym typeface="Proxima Nova"/>
              </a:rPr>
              <a:t>Invested in a state of the art, well maintained fleet with workshops in 3 countries</a:t>
            </a:r>
          </a:p>
          <a:p>
            <a:pPr marL="285750" indent="-285750">
              <a:spcAft>
                <a:spcPts val="800"/>
              </a:spcAft>
              <a:buFont typeface="Arial" charset="0"/>
              <a:buChar char="•"/>
            </a:pPr>
            <a:r>
              <a:rPr lang="en" sz="1400" dirty="0">
                <a:solidFill>
                  <a:srgbClr val="009182"/>
                </a:solidFill>
                <a:latin typeface="Myriad Pro" charset="0"/>
                <a:ea typeface="Myriad Pro" charset="0"/>
                <a:cs typeface="Myriad Pro" charset="0"/>
                <a:sym typeface="Proxima Nova"/>
              </a:rPr>
              <a:t>Invested in people, our biggest asset, growing our number of hires by 15% in the last year.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3777868" cy="5143500"/>
          </a:xfrm>
          <a:prstGeom prst="rect">
            <a:avLst/>
          </a:prstGeom>
        </p:spPr>
      </p:pic>
    </p:spTree>
    <p:extLst>
      <p:ext uri="{BB962C8B-B14F-4D97-AF65-F5344CB8AC3E}">
        <p14:creationId xmlns:p14="http://schemas.microsoft.com/office/powerpoint/2010/main" val="172595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8162850" y="4010025"/>
            <a:ext cx="495300" cy="209700"/>
          </a:xfrm>
          <a:prstGeom prst="rect">
            <a:avLst/>
          </a:prstGeom>
          <a:noFill/>
          <a:ln>
            <a:noFill/>
          </a:ln>
        </p:spPr>
        <p:txBody>
          <a:bodyPr wrap="square" lIns="91425" tIns="91425" rIns="91425" bIns="91425" anchor="ctr" anchorCtr="0">
            <a:noAutofit/>
          </a:bodyPr>
          <a:lstStyle/>
          <a:p>
            <a:pPr>
              <a:buClr>
                <a:schemeClr val="dk1"/>
              </a:buClr>
              <a:buSzPct val="183333"/>
            </a:pPr>
            <a:r>
              <a:rPr lang="en" sz="600">
                <a:solidFill>
                  <a:srgbClr val="F2A41C"/>
                </a:solidFill>
              </a:rPr>
              <a:t>Durban</a:t>
            </a:r>
          </a:p>
        </p:txBody>
      </p:sp>
      <p:sp>
        <p:nvSpPr>
          <p:cNvPr id="88" name="Shape 88"/>
          <p:cNvSpPr txBox="1"/>
          <p:nvPr/>
        </p:nvSpPr>
        <p:spPr>
          <a:xfrm>
            <a:off x="8515350" y="3152775"/>
            <a:ext cx="790500" cy="209700"/>
          </a:xfrm>
          <a:prstGeom prst="rect">
            <a:avLst/>
          </a:prstGeom>
          <a:noFill/>
          <a:ln>
            <a:noFill/>
          </a:ln>
        </p:spPr>
        <p:txBody>
          <a:bodyPr wrap="square" lIns="91425" tIns="91425" rIns="91425" bIns="91425" anchor="ctr" anchorCtr="0">
            <a:noAutofit/>
          </a:bodyPr>
          <a:lstStyle/>
          <a:p>
            <a:r>
              <a:rPr lang="en" sz="600">
                <a:solidFill>
                  <a:srgbClr val="F2A41C"/>
                </a:solidFill>
              </a:rPr>
              <a:t>Dar es Salaam</a:t>
            </a:r>
            <a:r>
              <a:rPr lang="en" sz="1100">
                <a:solidFill>
                  <a:srgbClr val="F2A41C"/>
                </a:solidFill>
              </a:rPr>
              <a:t> </a:t>
            </a:r>
          </a:p>
        </p:txBody>
      </p:sp>
      <p:sp>
        <p:nvSpPr>
          <p:cNvPr id="89" name="Shape 89"/>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90" name="Shape 90"/>
          <p:cNvSpPr txBox="1"/>
          <p:nvPr/>
        </p:nvSpPr>
        <p:spPr>
          <a:xfrm>
            <a:off x="844425" y="235388"/>
            <a:ext cx="39642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Location</a:t>
            </a:r>
          </a:p>
        </p:txBody>
      </p:sp>
      <p:sp>
        <p:nvSpPr>
          <p:cNvPr id="91" name="Shape 91"/>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
        <p:nvSpPr>
          <p:cNvPr id="92" name="Shape 92"/>
          <p:cNvSpPr txBox="1"/>
          <p:nvPr/>
        </p:nvSpPr>
        <p:spPr>
          <a:xfrm>
            <a:off x="9608" y="1173546"/>
            <a:ext cx="3833700" cy="3838800"/>
          </a:xfrm>
          <a:prstGeom prst="rect">
            <a:avLst/>
          </a:prstGeom>
          <a:noFill/>
          <a:ln>
            <a:noFill/>
          </a:ln>
        </p:spPr>
        <p:txBody>
          <a:bodyPr wrap="square" lIns="91425" tIns="91425" rIns="91425" bIns="91425" anchor="t" anchorCtr="0">
            <a:noAutofit/>
          </a:bodyPr>
          <a:lstStyle/>
          <a:p>
            <a:r>
              <a:rPr lang="en-GB" sz="1800" b="1" dirty="0">
                <a:solidFill>
                  <a:srgbClr val="595A5D"/>
                </a:solidFill>
                <a:latin typeface="Myriad Pro" charset="0"/>
                <a:ea typeface="Myriad Pro" charset="0"/>
                <a:cs typeface="Myriad Pro" charset="0"/>
                <a:sym typeface="Proxima Nova"/>
              </a:rPr>
              <a:t>           </a:t>
            </a:r>
            <a:r>
              <a:rPr lang="en" sz="1800" b="1" dirty="0">
                <a:solidFill>
                  <a:srgbClr val="595A5D"/>
                </a:solidFill>
                <a:latin typeface="Myriad Pro" charset="0"/>
                <a:ea typeface="Myriad Pro" charset="0"/>
                <a:cs typeface="Myriad Pro" charset="0"/>
                <a:sym typeface="Proxima Nova"/>
              </a:rPr>
              <a:t>Distance in Kilometers:</a:t>
            </a:r>
            <a:endParaRPr lang="en-GB" sz="1800" b="1" dirty="0">
              <a:solidFill>
                <a:srgbClr val="595A5D"/>
              </a:solidFill>
              <a:latin typeface="Myriad Pro" charset="0"/>
              <a:ea typeface="Myriad Pro" charset="0"/>
              <a:cs typeface="Myriad Pro" charset="0"/>
              <a:sym typeface="Proxima Nova"/>
            </a:endParaRPr>
          </a:p>
          <a:p>
            <a:endParaRPr lang="en" sz="1050" dirty="0">
              <a:latin typeface="Myriad Pro" charset="0"/>
              <a:ea typeface="Myriad Pro" charset="0"/>
              <a:cs typeface="Myriad Pro" charset="0"/>
              <a:sym typeface="Proxima Nova"/>
            </a:endParaRPr>
          </a:p>
          <a:p>
            <a:r>
              <a:rPr lang="en-GB" sz="1200" b="1" dirty="0">
                <a:solidFill>
                  <a:srgbClr val="009182"/>
                </a:solidFill>
                <a:latin typeface="Myriad Pro" charset="0"/>
                <a:ea typeface="Myriad Pro" charset="0"/>
                <a:cs typeface="Myriad Pro" charset="0"/>
                <a:sym typeface="Proxima Nova"/>
              </a:rPr>
              <a:t>	</a:t>
            </a:r>
            <a:r>
              <a:rPr lang="en" sz="1200" b="1" dirty="0">
                <a:solidFill>
                  <a:srgbClr val="009182"/>
                </a:solidFill>
                <a:latin typeface="Myriad Pro" charset="0"/>
                <a:ea typeface="Myriad Pro" charset="0"/>
                <a:cs typeface="Myriad Pro" charset="0"/>
                <a:sym typeface="Proxima Nova"/>
              </a:rPr>
              <a:t>Harare, Zimbabwe - Beira: 559</a:t>
            </a:r>
          </a:p>
          <a:p>
            <a:r>
              <a:rPr lang="en" sz="1000" dirty="0">
                <a:solidFill>
                  <a:srgbClr val="595A5D"/>
                </a:solidFill>
                <a:latin typeface="Myriad Pro" charset="0"/>
                <a:ea typeface="Myriad Pro" charset="0"/>
                <a:cs typeface="Myriad Pro" charset="0"/>
                <a:sym typeface="Proxima Nova"/>
              </a:rPr>
              <a:t>      	Durban: 1,711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2,634</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Bulawayo, Zimbabwe - Beira: 726</a:t>
            </a:r>
          </a:p>
          <a:p>
            <a:r>
              <a:rPr lang="en" sz="1000" dirty="0">
                <a:solidFill>
                  <a:srgbClr val="595A5D"/>
                </a:solidFill>
                <a:latin typeface="Myriad Pro" charset="0"/>
                <a:ea typeface="Myriad Pro" charset="0"/>
                <a:cs typeface="Myriad Pro" charset="0"/>
                <a:sym typeface="Proxima Nova"/>
              </a:rPr>
              <a:t>      	Durban: 1,454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3,028</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Lusaka, Zambia - Beira: 1,054</a:t>
            </a:r>
          </a:p>
          <a:p>
            <a:r>
              <a:rPr lang="en" sz="1000" dirty="0">
                <a:solidFill>
                  <a:srgbClr val="595A5D"/>
                </a:solidFill>
                <a:latin typeface="Myriad Pro" charset="0"/>
                <a:ea typeface="Myriad Pro" charset="0"/>
                <a:cs typeface="Myriad Pro" charset="0"/>
                <a:sym typeface="Proxima Nova"/>
              </a:rPr>
              <a:t>      	Durban: 2,380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1,985</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Kitwe, Zambia - Beira: 1,370</a:t>
            </a:r>
          </a:p>
          <a:p>
            <a:r>
              <a:rPr lang="en" sz="1000" dirty="0">
                <a:solidFill>
                  <a:srgbClr val="595A5D"/>
                </a:solidFill>
                <a:latin typeface="Myriad Pro" charset="0"/>
                <a:ea typeface="Myriad Pro" charset="0"/>
                <a:cs typeface="Myriad Pro" charset="0"/>
                <a:sym typeface="Proxima Nova"/>
              </a:rPr>
              <a:t>      	Durban: 2,707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1,951</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Lubumbashi, DRC - Beira: 1,600</a:t>
            </a:r>
          </a:p>
          <a:p>
            <a:r>
              <a:rPr lang="en" sz="1000" dirty="0">
                <a:solidFill>
                  <a:srgbClr val="595A5D"/>
                </a:solidFill>
                <a:latin typeface="Myriad Pro" charset="0"/>
                <a:ea typeface="Myriad Pro" charset="0"/>
                <a:cs typeface="Myriad Pro" charset="0"/>
                <a:sym typeface="Proxima Nova"/>
              </a:rPr>
              <a:t>      	Durban: 2,611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2,290</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Blantyre, Malawi - Beira: 812</a:t>
            </a:r>
          </a:p>
          <a:p>
            <a:r>
              <a:rPr lang="en" sz="1000" dirty="0">
                <a:solidFill>
                  <a:srgbClr val="595A5D"/>
                </a:solidFill>
                <a:latin typeface="Myriad Pro" charset="0"/>
                <a:ea typeface="Myriad Pro" charset="0"/>
                <a:cs typeface="Myriad Pro" charset="0"/>
                <a:sym typeface="Proxima Nova"/>
              </a:rPr>
              <a:t>      	Durban: 2,323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2,031</a:t>
            </a:r>
          </a:p>
          <a:p>
            <a:r>
              <a:rPr lang="en" sz="1000" dirty="0">
                <a:latin typeface="Myriad Pro" charset="0"/>
                <a:ea typeface="Myriad Pro" charset="0"/>
                <a:cs typeface="Myriad Pro" charset="0"/>
                <a:sym typeface="Proxima Nova"/>
              </a:rPr>
              <a:t> </a:t>
            </a:r>
          </a:p>
          <a:p>
            <a:r>
              <a:rPr lang="en" sz="1200" b="1" dirty="0">
                <a:solidFill>
                  <a:srgbClr val="009182"/>
                </a:solidFill>
                <a:latin typeface="Myriad Pro" charset="0"/>
                <a:ea typeface="Myriad Pro" charset="0"/>
                <a:cs typeface="Myriad Pro" charset="0"/>
                <a:sym typeface="Proxima Nova"/>
              </a:rPr>
              <a:t>      	Lilongwe, Malawi - Beira: 950</a:t>
            </a:r>
          </a:p>
          <a:p>
            <a:r>
              <a:rPr lang="en" sz="1000" dirty="0">
                <a:solidFill>
                  <a:srgbClr val="595A5D"/>
                </a:solidFill>
                <a:latin typeface="Myriad Pro" charset="0"/>
                <a:ea typeface="Myriad Pro" charset="0"/>
                <a:cs typeface="Myriad Pro" charset="0"/>
                <a:sym typeface="Proxima Nova"/>
              </a:rPr>
              <a:t>      	Durban: 2,678 | Dar </a:t>
            </a:r>
            <a:r>
              <a:rPr lang="en" sz="1000" dirty="0" err="1">
                <a:solidFill>
                  <a:srgbClr val="595A5D"/>
                </a:solidFill>
                <a:latin typeface="Myriad Pro" charset="0"/>
                <a:ea typeface="Myriad Pro" charset="0"/>
                <a:cs typeface="Myriad Pro" charset="0"/>
                <a:sym typeface="Proxima Nova"/>
              </a:rPr>
              <a:t>es</a:t>
            </a:r>
            <a:r>
              <a:rPr lang="en" sz="1000" dirty="0">
                <a:solidFill>
                  <a:srgbClr val="595A5D"/>
                </a:solidFill>
                <a:latin typeface="Myriad Pro" charset="0"/>
                <a:ea typeface="Myriad Pro" charset="0"/>
                <a:cs typeface="Myriad Pro" charset="0"/>
                <a:sym typeface="Proxima Nova"/>
              </a:rPr>
              <a:t> Salaam: 1,667</a:t>
            </a:r>
          </a:p>
          <a:p>
            <a:endParaRPr sz="1000" dirty="0">
              <a:latin typeface="Myriad Pro" charset="0"/>
              <a:ea typeface="Myriad Pro" charset="0"/>
              <a:cs typeface="Myriad Pro" charset="0"/>
              <a:sym typeface="Proxima Nova"/>
            </a:endParaRPr>
          </a:p>
        </p:txBody>
      </p:sp>
      <p:grpSp>
        <p:nvGrpSpPr>
          <p:cNvPr id="93" name="Shape 93"/>
          <p:cNvGrpSpPr/>
          <p:nvPr/>
        </p:nvGrpSpPr>
        <p:grpSpPr>
          <a:xfrm>
            <a:off x="423577" y="1647013"/>
            <a:ext cx="268449" cy="393083"/>
            <a:chOff x="575976" y="1647012"/>
            <a:chExt cx="268449" cy="393083"/>
          </a:xfrm>
        </p:grpSpPr>
        <p:pic>
          <p:nvPicPr>
            <p:cNvPr id="94" name="Shape 9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1647012"/>
              <a:ext cx="265425" cy="393083"/>
            </a:xfrm>
            <a:prstGeom prst="rect">
              <a:avLst/>
            </a:prstGeom>
            <a:noFill/>
            <a:ln>
              <a:noFill/>
            </a:ln>
          </p:spPr>
        </p:pic>
        <p:sp>
          <p:nvSpPr>
            <p:cNvPr id="95" name="Shape 95"/>
            <p:cNvSpPr txBox="1"/>
            <p:nvPr/>
          </p:nvSpPr>
          <p:spPr>
            <a:xfrm>
              <a:off x="575976" y="1654749"/>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1</a:t>
              </a:r>
            </a:p>
          </p:txBody>
        </p:sp>
      </p:grpSp>
      <p:grpSp>
        <p:nvGrpSpPr>
          <p:cNvPr id="96" name="Shape 96"/>
          <p:cNvGrpSpPr/>
          <p:nvPr/>
        </p:nvGrpSpPr>
        <p:grpSpPr>
          <a:xfrm>
            <a:off x="421801" y="2135171"/>
            <a:ext cx="270225" cy="393083"/>
            <a:chOff x="574200" y="2156600"/>
            <a:chExt cx="270225" cy="393083"/>
          </a:xfrm>
        </p:grpSpPr>
        <p:pic>
          <p:nvPicPr>
            <p:cNvPr id="97" name="Shape 9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2156600"/>
              <a:ext cx="265425" cy="393083"/>
            </a:xfrm>
            <a:prstGeom prst="rect">
              <a:avLst/>
            </a:prstGeom>
            <a:noFill/>
            <a:ln>
              <a:noFill/>
            </a:ln>
          </p:spPr>
        </p:pic>
        <p:sp>
          <p:nvSpPr>
            <p:cNvPr id="98" name="Shape 98"/>
            <p:cNvSpPr txBox="1"/>
            <p:nvPr/>
          </p:nvSpPr>
          <p:spPr>
            <a:xfrm>
              <a:off x="574200" y="2164337"/>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2</a:t>
              </a:r>
            </a:p>
          </p:txBody>
        </p:sp>
      </p:grpSp>
      <p:grpSp>
        <p:nvGrpSpPr>
          <p:cNvPr id="99" name="Shape 99"/>
          <p:cNvGrpSpPr/>
          <p:nvPr/>
        </p:nvGrpSpPr>
        <p:grpSpPr>
          <a:xfrm>
            <a:off x="426563" y="2623330"/>
            <a:ext cx="265500" cy="393083"/>
            <a:chOff x="578963" y="2656662"/>
            <a:chExt cx="265500" cy="393083"/>
          </a:xfrm>
        </p:grpSpPr>
        <p:pic>
          <p:nvPicPr>
            <p:cNvPr id="100" name="Shape 10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2656662"/>
              <a:ext cx="265425" cy="393083"/>
            </a:xfrm>
            <a:prstGeom prst="rect">
              <a:avLst/>
            </a:prstGeom>
            <a:noFill/>
            <a:ln>
              <a:noFill/>
            </a:ln>
          </p:spPr>
        </p:pic>
        <p:sp>
          <p:nvSpPr>
            <p:cNvPr id="101" name="Shape 101"/>
            <p:cNvSpPr txBox="1"/>
            <p:nvPr/>
          </p:nvSpPr>
          <p:spPr>
            <a:xfrm>
              <a:off x="578963" y="2664399"/>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3</a:t>
              </a:r>
            </a:p>
          </p:txBody>
        </p:sp>
      </p:grpSp>
      <p:grpSp>
        <p:nvGrpSpPr>
          <p:cNvPr id="102" name="Shape 102"/>
          <p:cNvGrpSpPr/>
          <p:nvPr/>
        </p:nvGrpSpPr>
        <p:grpSpPr>
          <a:xfrm>
            <a:off x="417039" y="3111488"/>
            <a:ext cx="274987" cy="393083"/>
            <a:chOff x="569438" y="3123387"/>
            <a:chExt cx="274987" cy="393083"/>
          </a:xfrm>
        </p:grpSpPr>
        <p:pic>
          <p:nvPicPr>
            <p:cNvPr id="103" name="Shape 10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3123387"/>
              <a:ext cx="265425" cy="393083"/>
            </a:xfrm>
            <a:prstGeom prst="rect">
              <a:avLst/>
            </a:prstGeom>
            <a:noFill/>
            <a:ln>
              <a:noFill/>
            </a:ln>
          </p:spPr>
        </p:pic>
        <p:sp>
          <p:nvSpPr>
            <p:cNvPr id="104" name="Shape 104"/>
            <p:cNvSpPr txBox="1"/>
            <p:nvPr/>
          </p:nvSpPr>
          <p:spPr>
            <a:xfrm>
              <a:off x="569438" y="3152602"/>
              <a:ext cx="265500" cy="204545"/>
            </a:xfrm>
            <a:prstGeom prst="rect">
              <a:avLst/>
            </a:prstGeom>
            <a:noFill/>
            <a:ln>
              <a:noFill/>
            </a:ln>
          </p:spPr>
          <p:txBody>
            <a:bodyPr wrap="square" lIns="91425" tIns="91425" rIns="91425" bIns="91425" anchor="ctr" anchorCtr="0">
              <a:noAutofit/>
            </a:bodyPr>
            <a:lstStyle/>
            <a:p>
              <a:r>
                <a:rPr lang="en" sz="1050" b="1">
                  <a:solidFill>
                    <a:srgbClr val="595A5D"/>
                  </a:solidFill>
                  <a:latin typeface="Eurostile Bold" charset="0"/>
                  <a:ea typeface="Eurostile Bold" charset="0"/>
                  <a:cs typeface="Eurostile Bold" charset="0"/>
                  <a:sym typeface="Proxima Nova"/>
                </a:rPr>
                <a:t>4</a:t>
              </a:r>
            </a:p>
          </p:txBody>
        </p:sp>
      </p:grpSp>
      <p:grpSp>
        <p:nvGrpSpPr>
          <p:cNvPr id="105" name="Shape 105"/>
          <p:cNvGrpSpPr/>
          <p:nvPr/>
        </p:nvGrpSpPr>
        <p:grpSpPr>
          <a:xfrm>
            <a:off x="421801" y="3599646"/>
            <a:ext cx="270225" cy="393083"/>
            <a:chOff x="574200" y="2156600"/>
            <a:chExt cx="270225" cy="393083"/>
          </a:xfrm>
        </p:grpSpPr>
        <p:pic>
          <p:nvPicPr>
            <p:cNvPr id="106" name="Shape 10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2156600"/>
              <a:ext cx="265425" cy="393083"/>
            </a:xfrm>
            <a:prstGeom prst="rect">
              <a:avLst/>
            </a:prstGeom>
            <a:noFill/>
            <a:ln>
              <a:noFill/>
            </a:ln>
          </p:spPr>
        </p:pic>
        <p:sp>
          <p:nvSpPr>
            <p:cNvPr id="107" name="Shape 107"/>
            <p:cNvSpPr txBox="1"/>
            <p:nvPr/>
          </p:nvSpPr>
          <p:spPr>
            <a:xfrm>
              <a:off x="574200" y="2185815"/>
              <a:ext cx="265500" cy="204545"/>
            </a:xfrm>
            <a:prstGeom prst="rect">
              <a:avLst/>
            </a:prstGeom>
            <a:noFill/>
            <a:ln>
              <a:noFill/>
            </a:ln>
          </p:spPr>
          <p:txBody>
            <a:bodyPr wrap="square" lIns="91425" tIns="91425" rIns="91425" bIns="91425" anchor="ctr" anchorCtr="0">
              <a:noAutofit/>
            </a:bodyPr>
            <a:lstStyle/>
            <a:p>
              <a:r>
                <a:rPr lang="en" sz="1050" b="1">
                  <a:solidFill>
                    <a:srgbClr val="595A5D"/>
                  </a:solidFill>
                  <a:latin typeface="Eurostile Bold" charset="0"/>
                  <a:ea typeface="Eurostile Bold" charset="0"/>
                  <a:cs typeface="Eurostile Bold" charset="0"/>
                  <a:sym typeface="Proxima Nova"/>
                </a:rPr>
                <a:t>5</a:t>
              </a:r>
            </a:p>
          </p:txBody>
        </p:sp>
      </p:grpSp>
      <p:grpSp>
        <p:nvGrpSpPr>
          <p:cNvPr id="108" name="Shape 108"/>
          <p:cNvGrpSpPr/>
          <p:nvPr/>
        </p:nvGrpSpPr>
        <p:grpSpPr>
          <a:xfrm>
            <a:off x="421801" y="4087804"/>
            <a:ext cx="270225" cy="393083"/>
            <a:chOff x="574200" y="4104462"/>
            <a:chExt cx="270225" cy="393083"/>
          </a:xfrm>
        </p:grpSpPr>
        <p:pic>
          <p:nvPicPr>
            <p:cNvPr id="109" name="Shape 10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4104462"/>
              <a:ext cx="265425" cy="393083"/>
            </a:xfrm>
            <a:prstGeom prst="rect">
              <a:avLst/>
            </a:prstGeom>
            <a:noFill/>
            <a:ln>
              <a:noFill/>
            </a:ln>
          </p:spPr>
        </p:pic>
        <p:sp>
          <p:nvSpPr>
            <p:cNvPr id="110" name="Shape 110"/>
            <p:cNvSpPr txBox="1"/>
            <p:nvPr/>
          </p:nvSpPr>
          <p:spPr>
            <a:xfrm>
              <a:off x="574200" y="4133677"/>
              <a:ext cx="265500" cy="204545"/>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6</a:t>
              </a:r>
            </a:p>
          </p:txBody>
        </p:sp>
      </p:grpSp>
      <p:grpSp>
        <p:nvGrpSpPr>
          <p:cNvPr id="111" name="Shape 111"/>
          <p:cNvGrpSpPr/>
          <p:nvPr/>
        </p:nvGrpSpPr>
        <p:grpSpPr>
          <a:xfrm>
            <a:off x="426563" y="4575951"/>
            <a:ext cx="265500" cy="393083"/>
            <a:chOff x="578963" y="4590237"/>
            <a:chExt cx="265500" cy="393083"/>
          </a:xfrm>
        </p:grpSpPr>
        <p:pic>
          <p:nvPicPr>
            <p:cNvPr id="112" name="Shape 1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000" y="4590237"/>
              <a:ext cx="265425" cy="393083"/>
            </a:xfrm>
            <a:prstGeom prst="rect">
              <a:avLst/>
            </a:prstGeom>
            <a:noFill/>
            <a:ln>
              <a:noFill/>
            </a:ln>
          </p:spPr>
        </p:pic>
        <p:sp>
          <p:nvSpPr>
            <p:cNvPr id="113" name="Shape 113"/>
            <p:cNvSpPr txBox="1"/>
            <p:nvPr/>
          </p:nvSpPr>
          <p:spPr>
            <a:xfrm>
              <a:off x="578963" y="4599750"/>
              <a:ext cx="265500" cy="247500"/>
            </a:xfrm>
            <a:prstGeom prst="rect">
              <a:avLst/>
            </a:prstGeom>
            <a:noFill/>
            <a:ln>
              <a:noFill/>
            </a:ln>
          </p:spPr>
          <p:txBody>
            <a:bodyPr wrap="square" lIns="91425" tIns="91425" rIns="91425" bIns="91425" anchor="ctr" anchorCtr="0">
              <a:noAutofit/>
            </a:bodyPr>
            <a:lstStyle/>
            <a:p>
              <a:r>
                <a:rPr lang="en" sz="1050" b="1">
                  <a:solidFill>
                    <a:srgbClr val="595A5D"/>
                  </a:solidFill>
                  <a:latin typeface="Eurostile Bold" charset="0"/>
                  <a:ea typeface="Eurostile Bold" charset="0"/>
                  <a:cs typeface="Eurostile Bold" charset="0"/>
                  <a:sym typeface="Proxima Nova"/>
                </a:rPr>
                <a:t>7</a:t>
              </a:r>
            </a:p>
          </p:txBody>
        </p:sp>
      </p:grpSp>
      <p:pic>
        <p:nvPicPr>
          <p:cNvPr id="114" name="Shape 1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67207" y="1299585"/>
            <a:ext cx="6363326" cy="3615025"/>
          </a:xfrm>
          <a:prstGeom prst="rect">
            <a:avLst/>
          </a:prstGeom>
          <a:noFill/>
          <a:ln>
            <a:noFill/>
          </a:ln>
        </p:spPr>
      </p:pic>
      <p:cxnSp>
        <p:nvCxnSpPr>
          <p:cNvPr id="115" name="Shape 115"/>
          <p:cNvCxnSpPr/>
          <p:nvPr/>
        </p:nvCxnSpPr>
        <p:spPr>
          <a:xfrm>
            <a:off x="8201025" y="3981450"/>
            <a:ext cx="104700" cy="57300"/>
          </a:xfrm>
          <a:prstGeom prst="straightConnector1">
            <a:avLst/>
          </a:prstGeom>
          <a:noFill/>
          <a:ln w="19050" cap="flat" cmpd="sng">
            <a:solidFill>
              <a:srgbClr val="F2A41C"/>
            </a:solidFill>
            <a:prstDash val="solid"/>
            <a:round/>
            <a:headEnd type="none" w="lg" len="lg"/>
            <a:tailEnd type="none" w="lg" len="lg"/>
          </a:ln>
        </p:spPr>
      </p:cxnSp>
      <p:cxnSp>
        <p:nvCxnSpPr>
          <p:cNvPr id="116" name="Shape 116"/>
          <p:cNvCxnSpPr/>
          <p:nvPr/>
        </p:nvCxnSpPr>
        <p:spPr>
          <a:xfrm>
            <a:off x="8543925" y="3152775"/>
            <a:ext cx="104700" cy="57300"/>
          </a:xfrm>
          <a:prstGeom prst="straightConnector1">
            <a:avLst/>
          </a:prstGeom>
          <a:noFill/>
          <a:ln w="19050" cap="flat" cmpd="sng">
            <a:solidFill>
              <a:srgbClr val="F2A41C"/>
            </a:solidFill>
            <a:prstDash val="solid"/>
            <a:round/>
            <a:headEnd type="none" w="lg" len="lg"/>
            <a:tailEnd type="none" w="lg" len="lg"/>
          </a:ln>
        </p:spPr>
      </p:cxnSp>
    </p:spTree>
    <p:extLst>
      <p:ext uri="{BB962C8B-B14F-4D97-AF65-F5344CB8AC3E}">
        <p14:creationId xmlns:p14="http://schemas.microsoft.com/office/powerpoint/2010/main" val="68556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87775" y="1180814"/>
            <a:ext cx="2698674" cy="4029132"/>
          </a:xfrm>
          <a:prstGeom prst="rect">
            <a:avLst/>
          </a:prstGeom>
          <a:noFill/>
          <a:ln>
            <a:noFill/>
          </a:ln>
        </p:spPr>
      </p:pic>
      <p:sp>
        <p:nvSpPr>
          <p:cNvPr id="173" name="Shape 173"/>
          <p:cNvSpPr/>
          <p:nvPr/>
        </p:nvSpPr>
        <p:spPr>
          <a:xfrm>
            <a:off x="4961625" y="1246125"/>
            <a:ext cx="4182300" cy="3725700"/>
          </a:xfrm>
          <a:prstGeom prst="rect">
            <a:avLst/>
          </a:prstGeom>
          <a:solidFill>
            <a:srgbClr val="009182"/>
          </a:solidFill>
          <a:ln>
            <a:noFill/>
          </a:ln>
        </p:spPr>
        <p:txBody>
          <a:bodyPr wrap="square" lIns="91425" tIns="91425" rIns="91425" bIns="91425" anchor="ctr" anchorCtr="0">
            <a:noAutofit/>
          </a:bodyPr>
          <a:lstStyle/>
          <a:p>
            <a:endParaRPr sz="1800" dirty="0"/>
          </a:p>
        </p:txBody>
      </p:sp>
      <p:sp>
        <p:nvSpPr>
          <p:cNvPr id="174"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75" name="Shape 175"/>
          <p:cNvSpPr txBox="1"/>
          <p:nvPr/>
        </p:nvSpPr>
        <p:spPr>
          <a:xfrm>
            <a:off x="844425" y="235388"/>
            <a:ext cx="57935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IBLT Setup and Facilities</a:t>
            </a:r>
          </a:p>
        </p:txBody>
      </p:sp>
      <p:sp>
        <p:nvSpPr>
          <p:cNvPr id="176" name="Shape 176"/>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
        <p:nvSpPr>
          <p:cNvPr id="177" name="Shape 177"/>
          <p:cNvSpPr txBox="1"/>
          <p:nvPr/>
        </p:nvSpPr>
        <p:spPr>
          <a:xfrm>
            <a:off x="5580768" y="1521286"/>
            <a:ext cx="1590304" cy="331221"/>
          </a:xfrm>
          <a:prstGeom prst="rect">
            <a:avLst/>
          </a:prstGeom>
          <a:noFill/>
          <a:ln>
            <a:noFill/>
          </a:ln>
        </p:spPr>
        <p:txBody>
          <a:bodyPr wrap="square" lIns="91425" tIns="91425" rIns="91425" bIns="91425" anchor="t" anchorCtr="0">
            <a:noAutofit/>
          </a:bodyPr>
          <a:lstStyle/>
          <a:p>
            <a:pPr>
              <a:spcAft>
                <a:spcPts val="800"/>
              </a:spcAft>
            </a:pPr>
            <a:r>
              <a:rPr lang="en" sz="1600" b="1" dirty="0" smtClean="0">
                <a:solidFill>
                  <a:srgbClr val="FFFFFF"/>
                </a:solidFill>
                <a:latin typeface="Myriad Pro" charset="0"/>
                <a:ea typeface="Myriad Pro" charset="0"/>
                <a:cs typeface="Myriad Pro" charset="0"/>
                <a:sym typeface="Proxima Nova Semibold"/>
              </a:rPr>
              <a:t>10</a:t>
            </a:r>
            <a:r>
              <a:rPr lang="en-US" sz="1600" b="1" dirty="0" smtClean="0">
                <a:solidFill>
                  <a:srgbClr val="FFFFFF"/>
                </a:solidFill>
                <a:latin typeface="Myriad Pro" charset="0"/>
                <a:ea typeface="Myriad Pro" charset="0"/>
                <a:cs typeface="Myriad Pro" charset="0"/>
                <a:sym typeface="Proxima Nova Semibold"/>
              </a:rPr>
              <a:t>,</a:t>
            </a:r>
            <a:r>
              <a:rPr lang="en" sz="1600" b="1" dirty="0" smtClean="0">
                <a:solidFill>
                  <a:srgbClr val="FFFFFF"/>
                </a:solidFill>
                <a:latin typeface="Myriad Pro" charset="0"/>
                <a:ea typeface="Myriad Pro" charset="0"/>
                <a:cs typeface="Myriad Pro" charset="0"/>
                <a:sym typeface="Proxima Nova Semibold"/>
              </a:rPr>
              <a:t>000m</a:t>
            </a:r>
            <a:r>
              <a:rPr lang="en" sz="1600" b="1" baseline="30000" dirty="0" smtClean="0">
                <a:solidFill>
                  <a:srgbClr val="FFFFFF"/>
                </a:solidFill>
                <a:latin typeface="Myriad Pro" charset="0"/>
                <a:ea typeface="Myriad Pro" charset="0"/>
                <a:cs typeface="Myriad Pro" charset="0"/>
                <a:sym typeface="Proxima Nova Semibold"/>
              </a:rPr>
              <a:t>2</a:t>
            </a:r>
            <a:r>
              <a:rPr lang="en-GB" sz="1600" b="1" baseline="30000" dirty="0" smtClean="0">
                <a:solidFill>
                  <a:srgbClr val="FFFFFF"/>
                </a:solidFill>
                <a:latin typeface="Myriad Pro" charset="0"/>
                <a:ea typeface="Myriad Pro" charset="0"/>
                <a:cs typeface="Myriad Pro" charset="0"/>
                <a:sym typeface="Proxima Nova Semibold"/>
              </a:rPr>
              <a:t> </a:t>
            </a:r>
          </a:p>
        </p:txBody>
      </p:sp>
      <p:sp>
        <p:nvSpPr>
          <p:cNvPr id="178" name="Shape 178"/>
          <p:cNvSpPr txBox="1"/>
          <p:nvPr/>
        </p:nvSpPr>
        <p:spPr>
          <a:xfrm>
            <a:off x="6108494" y="1208037"/>
            <a:ext cx="1888400" cy="424800"/>
          </a:xfrm>
          <a:prstGeom prst="rect">
            <a:avLst/>
          </a:prstGeom>
          <a:noFill/>
          <a:ln>
            <a:noFill/>
          </a:ln>
        </p:spPr>
        <p:txBody>
          <a:bodyPr wrap="square" lIns="91425" tIns="91425" rIns="91425" bIns="91425" anchor="t" anchorCtr="0">
            <a:noAutofit/>
          </a:bodyPr>
          <a:lstStyle/>
          <a:p>
            <a:pPr algn="ctr">
              <a:spcAft>
                <a:spcPts val="800"/>
              </a:spcAft>
            </a:pPr>
            <a:r>
              <a:rPr lang="en" sz="1600" b="1" dirty="0">
                <a:solidFill>
                  <a:srgbClr val="FFFFFF"/>
                </a:solidFill>
                <a:latin typeface="Myriad Pro" charset="0"/>
                <a:ea typeface="Myriad Pro" charset="0"/>
                <a:cs typeface="Myriad Pro" charset="0"/>
                <a:sym typeface="Proxima Nova Semibold"/>
              </a:rPr>
              <a:t>Total Capacity:</a:t>
            </a:r>
          </a:p>
        </p:txBody>
      </p:sp>
      <p:sp>
        <p:nvSpPr>
          <p:cNvPr id="179" name="Shape 179"/>
          <p:cNvSpPr txBox="1"/>
          <p:nvPr/>
        </p:nvSpPr>
        <p:spPr>
          <a:xfrm>
            <a:off x="349770" y="2168671"/>
            <a:ext cx="1764000" cy="411550"/>
          </a:xfrm>
          <a:prstGeom prst="rect">
            <a:avLst/>
          </a:prstGeom>
          <a:noFill/>
          <a:ln>
            <a:noFill/>
          </a:ln>
        </p:spPr>
        <p:txBody>
          <a:bodyPr wrap="square" lIns="91425" tIns="91425" rIns="91425" bIns="91425" anchor="t" anchorCtr="0">
            <a:noAutofit/>
          </a:bodyPr>
          <a:lstStyle/>
          <a:p>
            <a:pPr>
              <a:spcAft>
                <a:spcPts val="800"/>
              </a:spcAft>
            </a:pPr>
            <a:r>
              <a:rPr lang="en" sz="1600" dirty="0">
                <a:solidFill>
                  <a:srgbClr val="009182"/>
                </a:solidFill>
                <a:latin typeface="Myriad Pro" charset="0"/>
                <a:ea typeface="Myriad Pro" charset="0"/>
                <a:cs typeface="Myriad Pro" charset="0"/>
                <a:sym typeface="Proxima Nova Semibold"/>
              </a:rPr>
              <a:t>       </a:t>
            </a:r>
            <a:r>
              <a:rPr lang="en-GB" sz="1600" b="1" dirty="0" smtClean="0">
                <a:solidFill>
                  <a:srgbClr val="009182"/>
                </a:solidFill>
                <a:latin typeface="Myriad Pro" charset="0"/>
                <a:ea typeface="Myriad Pro" charset="0"/>
                <a:cs typeface="Myriad Pro" charset="0"/>
                <a:sym typeface="Proxima Nova Semibold"/>
              </a:rPr>
              <a:t>IBLT&amp;S</a:t>
            </a:r>
            <a:endParaRPr lang="en" sz="1600" b="1" dirty="0">
              <a:solidFill>
                <a:srgbClr val="009182"/>
              </a:solidFill>
              <a:latin typeface="Myriad Pro" charset="0"/>
              <a:ea typeface="Myriad Pro" charset="0"/>
              <a:cs typeface="Myriad Pro" charset="0"/>
              <a:sym typeface="Proxima Nova Semibold"/>
            </a:endParaRPr>
          </a:p>
        </p:txBody>
      </p:sp>
      <p:sp>
        <p:nvSpPr>
          <p:cNvPr id="180" name="Shape 180"/>
          <p:cNvSpPr txBox="1"/>
          <p:nvPr/>
        </p:nvSpPr>
        <p:spPr>
          <a:xfrm>
            <a:off x="349772" y="2763525"/>
            <a:ext cx="1764000" cy="411550"/>
          </a:xfrm>
          <a:prstGeom prst="rect">
            <a:avLst/>
          </a:prstGeom>
          <a:noFill/>
          <a:ln>
            <a:noFill/>
          </a:ln>
        </p:spPr>
        <p:txBody>
          <a:bodyPr wrap="square" lIns="91425" tIns="91425" rIns="91425" bIns="91425" anchor="t" anchorCtr="0">
            <a:noAutofit/>
          </a:bodyPr>
          <a:lstStyle/>
          <a:p>
            <a:pPr>
              <a:spcAft>
                <a:spcPts val="800"/>
              </a:spcAft>
            </a:pPr>
            <a:r>
              <a:rPr lang="en" sz="1600" dirty="0">
                <a:solidFill>
                  <a:srgbClr val="009182"/>
                </a:solidFill>
                <a:latin typeface="Myriad Pro" charset="0"/>
                <a:ea typeface="Myriad Pro" charset="0"/>
                <a:cs typeface="Myriad Pro" charset="0"/>
                <a:sym typeface="Proxima Nova Semibold"/>
              </a:rPr>
              <a:t>       </a:t>
            </a:r>
            <a:r>
              <a:rPr lang="en-GB" sz="1600" b="1" dirty="0" smtClean="0">
                <a:solidFill>
                  <a:srgbClr val="009182"/>
                </a:solidFill>
                <a:latin typeface="Myriad Pro" charset="0"/>
                <a:ea typeface="Myriad Pro" charset="0"/>
                <a:cs typeface="Myriad Pro" charset="0"/>
                <a:sym typeface="Proxima Nova Semibold"/>
              </a:rPr>
              <a:t>Port</a:t>
            </a:r>
            <a:endParaRPr lang="en" sz="1600" b="1" dirty="0">
              <a:solidFill>
                <a:srgbClr val="009182"/>
              </a:solidFill>
              <a:latin typeface="Myriad Pro" charset="0"/>
              <a:ea typeface="Myriad Pro" charset="0"/>
              <a:cs typeface="Myriad Pro" charset="0"/>
              <a:sym typeface="Proxima Nova Semibold"/>
            </a:endParaRPr>
          </a:p>
        </p:txBody>
      </p:sp>
      <p:sp>
        <p:nvSpPr>
          <p:cNvPr id="181" name="Shape 181"/>
          <p:cNvSpPr txBox="1"/>
          <p:nvPr/>
        </p:nvSpPr>
        <p:spPr>
          <a:xfrm>
            <a:off x="362995" y="3358379"/>
            <a:ext cx="1911900" cy="419571"/>
          </a:xfrm>
          <a:prstGeom prst="rect">
            <a:avLst/>
          </a:prstGeom>
          <a:noFill/>
          <a:ln>
            <a:noFill/>
          </a:ln>
        </p:spPr>
        <p:txBody>
          <a:bodyPr wrap="square" lIns="91425" tIns="91425" rIns="91425" bIns="91425" anchor="t" anchorCtr="0">
            <a:noAutofit/>
          </a:bodyPr>
          <a:lstStyle/>
          <a:p>
            <a:pPr>
              <a:spcAft>
                <a:spcPts val="800"/>
              </a:spcAft>
              <a:buClr>
                <a:srgbClr val="000000"/>
              </a:buClr>
              <a:buSzPct val="68750"/>
            </a:pPr>
            <a:r>
              <a:rPr lang="en" sz="1600" b="1" dirty="0">
                <a:solidFill>
                  <a:srgbClr val="009182"/>
                </a:solidFill>
                <a:latin typeface="Myriad Pro" charset="0"/>
                <a:ea typeface="Myriad Pro" charset="0"/>
                <a:cs typeface="Myriad Pro" charset="0"/>
                <a:sym typeface="Proxima Nova Semibold"/>
              </a:rPr>
              <a:t>       </a:t>
            </a:r>
            <a:r>
              <a:rPr lang="en" sz="1600" b="1">
                <a:solidFill>
                  <a:srgbClr val="009182"/>
                </a:solidFill>
                <a:latin typeface="Myriad Pro" charset="0"/>
                <a:ea typeface="Myriad Pro" charset="0"/>
                <a:cs typeface="Myriad Pro" charset="0"/>
                <a:sym typeface="Proxima Nova Semibold"/>
              </a:rPr>
              <a:t>EN6 </a:t>
            </a:r>
            <a:r>
              <a:rPr lang="en" sz="1600" b="1" smtClean="0">
                <a:solidFill>
                  <a:srgbClr val="009182"/>
                </a:solidFill>
                <a:latin typeface="Myriad Pro" charset="0"/>
                <a:ea typeface="Myriad Pro" charset="0"/>
                <a:cs typeface="Myriad Pro" charset="0"/>
                <a:sym typeface="Proxima Nova Semibold"/>
              </a:rPr>
              <a:t>Highway</a:t>
            </a:r>
            <a:endParaRPr lang="en" sz="1600" b="1" dirty="0">
              <a:solidFill>
                <a:srgbClr val="009182"/>
              </a:solidFill>
              <a:latin typeface="Myriad Pro" charset="0"/>
              <a:ea typeface="Myriad Pro" charset="0"/>
              <a:cs typeface="Myriad Pro" charset="0"/>
              <a:sym typeface="Proxima Nova Semibold"/>
            </a:endParaRPr>
          </a:p>
        </p:txBody>
      </p:sp>
      <p:pic>
        <p:nvPicPr>
          <p:cNvPr id="182" name="Shape 18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6601" y="2195159"/>
            <a:ext cx="265425" cy="393083"/>
          </a:xfrm>
          <a:prstGeom prst="rect">
            <a:avLst/>
          </a:prstGeom>
          <a:noFill/>
          <a:ln>
            <a:noFill/>
          </a:ln>
        </p:spPr>
      </p:pic>
      <p:sp>
        <p:nvSpPr>
          <p:cNvPr id="183" name="Shape 183"/>
          <p:cNvSpPr txBox="1"/>
          <p:nvPr/>
        </p:nvSpPr>
        <p:spPr>
          <a:xfrm>
            <a:off x="432308" y="2202895"/>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1</a:t>
            </a:r>
          </a:p>
        </p:txBody>
      </p:sp>
      <p:pic>
        <p:nvPicPr>
          <p:cNvPr id="184" name="Shape 18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6601" y="2790013"/>
            <a:ext cx="265425" cy="393083"/>
          </a:xfrm>
          <a:prstGeom prst="rect">
            <a:avLst/>
          </a:prstGeom>
          <a:noFill/>
          <a:ln>
            <a:noFill/>
          </a:ln>
        </p:spPr>
      </p:pic>
      <p:sp>
        <p:nvSpPr>
          <p:cNvPr id="185" name="Shape 185"/>
          <p:cNvSpPr txBox="1"/>
          <p:nvPr/>
        </p:nvSpPr>
        <p:spPr>
          <a:xfrm>
            <a:off x="437566" y="2797749"/>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2</a:t>
            </a:r>
          </a:p>
        </p:txBody>
      </p:sp>
      <p:pic>
        <p:nvPicPr>
          <p:cNvPr id="186" name="Shape 18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26601" y="3384867"/>
            <a:ext cx="265425" cy="393083"/>
          </a:xfrm>
          <a:prstGeom prst="rect">
            <a:avLst/>
          </a:prstGeom>
          <a:noFill/>
          <a:ln>
            <a:noFill/>
          </a:ln>
        </p:spPr>
      </p:pic>
      <p:sp>
        <p:nvSpPr>
          <p:cNvPr id="187" name="Shape 187"/>
          <p:cNvSpPr txBox="1"/>
          <p:nvPr/>
        </p:nvSpPr>
        <p:spPr>
          <a:xfrm>
            <a:off x="437566" y="3394479"/>
            <a:ext cx="265500" cy="247500"/>
          </a:xfrm>
          <a:prstGeom prst="rect">
            <a:avLst/>
          </a:prstGeom>
          <a:noFill/>
          <a:ln>
            <a:noFill/>
          </a:ln>
        </p:spPr>
        <p:txBody>
          <a:bodyPr wrap="square" lIns="91425" tIns="91425" rIns="91425" bIns="91425" anchor="ctr" anchorCtr="0">
            <a:noAutofit/>
          </a:bodyPr>
          <a:lstStyle/>
          <a:p>
            <a:r>
              <a:rPr lang="en" sz="1050" b="1" dirty="0">
                <a:solidFill>
                  <a:srgbClr val="595A5D"/>
                </a:solidFill>
                <a:latin typeface="Eurostile Bold" charset="0"/>
                <a:ea typeface="Eurostile Bold" charset="0"/>
                <a:cs typeface="Eurostile Bold" charset="0"/>
                <a:sym typeface="Proxima Nova"/>
              </a:rPr>
              <a:t>3</a:t>
            </a:r>
          </a:p>
        </p:txBody>
      </p:sp>
      <p:grpSp>
        <p:nvGrpSpPr>
          <p:cNvPr id="188" name="Shape 188"/>
          <p:cNvGrpSpPr/>
          <p:nvPr/>
        </p:nvGrpSpPr>
        <p:grpSpPr>
          <a:xfrm>
            <a:off x="2933133" y="1235901"/>
            <a:ext cx="343715" cy="483313"/>
            <a:chOff x="2904557" y="1235900"/>
            <a:chExt cx="343715" cy="483313"/>
          </a:xfrm>
        </p:grpSpPr>
        <p:pic>
          <p:nvPicPr>
            <p:cNvPr id="189" name="Shape 18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904557" y="1235900"/>
              <a:ext cx="343715" cy="483313"/>
            </a:xfrm>
            <a:prstGeom prst="rect">
              <a:avLst/>
            </a:prstGeom>
            <a:noFill/>
            <a:ln>
              <a:noFill/>
            </a:ln>
          </p:spPr>
        </p:pic>
        <p:sp>
          <p:nvSpPr>
            <p:cNvPr id="190" name="Shape 190"/>
            <p:cNvSpPr txBox="1"/>
            <p:nvPr/>
          </p:nvSpPr>
          <p:spPr>
            <a:xfrm>
              <a:off x="2954872" y="1271222"/>
              <a:ext cx="265500" cy="247500"/>
            </a:xfrm>
            <a:prstGeom prst="rect">
              <a:avLst/>
            </a:prstGeom>
            <a:noFill/>
            <a:ln>
              <a:noFill/>
            </a:ln>
          </p:spPr>
          <p:txBody>
            <a:bodyPr wrap="square" lIns="91425" tIns="91425" rIns="91425" bIns="91425" anchor="ctr" anchorCtr="0">
              <a:noAutofit/>
            </a:bodyPr>
            <a:lstStyle/>
            <a:p>
              <a:r>
                <a:rPr lang="en" sz="1100" b="1" dirty="0">
                  <a:solidFill>
                    <a:srgbClr val="595A5D"/>
                  </a:solidFill>
                  <a:latin typeface="Eurostile Bold" charset="0"/>
                  <a:ea typeface="Eurostile Bold" charset="0"/>
                  <a:cs typeface="Eurostile Bold" charset="0"/>
                  <a:sym typeface="Proxima Nova"/>
                </a:rPr>
                <a:t>1</a:t>
              </a:r>
            </a:p>
          </p:txBody>
        </p:sp>
      </p:grpSp>
      <p:grpSp>
        <p:nvGrpSpPr>
          <p:cNvPr id="191" name="Shape 191"/>
          <p:cNvGrpSpPr/>
          <p:nvPr/>
        </p:nvGrpSpPr>
        <p:grpSpPr>
          <a:xfrm>
            <a:off x="2309672" y="3559574"/>
            <a:ext cx="343715" cy="483313"/>
            <a:chOff x="2300146" y="3588148"/>
            <a:chExt cx="343715" cy="483313"/>
          </a:xfrm>
        </p:grpSpPr>
        <p:pic>
          <p:nvPicPr>
            <p:cNvPr id="192" name="Shape 19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00146" y="3588148"/>
              <a:ext cx="343715" cy="483313"/>
            </a:xfrm>
            <a:prstGeom prst="rect">
              <a:avLst/>
            </a:prstGeom>
            <a:noFill/>
            <a:ln>
              <a:noFill/>
            </a:ln>
          </p:spPr>
        </p:pic>
        <p:sp>
          <p:nvSpPr>
            <p:cNvPr id="193" name="Shape 193"/>
            <p:cNvSpPr txBox="1"/>
            <p:nvPr/>
          </p:nvSpPr>
          <p:spPr>
            <a:xfrm>
              <a:off x="2344910" y="3632174"/>
              <a:ext cx="265500" cy="247500"/>
            </a:xfrm>
            <a:prstGeom prst="rect">
              <a:avLst/>
            </a:prstGeom>
            <a:noFill/>
            <a:ln>
              <a:noFill/>
            </a:ln>
          </p:spPr>
          <p:txBody>
            <a:bodyPr wrap="square" lIns="91425" tIns="91425" rIns="91425" bIns="91425" anchor="ctr" anchorCtr="0">
              <a:noAutofit/>
            </a:bodyPr>
            <a:lstStyle/>
            <a:p>
              <a:r>
                <a:rPr lang="en" sz="1100" b="1" dirty="0">
                  <a:solidFill>
                    <a:srgbClr val="595A5D"/>
                  </a:solidFill>
                  <a:latin typeface="Eurostile Bold" charset="0"/>
                  <a:ea typeface="Eurostile Bold" charset="0"/>
                  <a:cs typeface="Eurostile Bold" charset="0"/>
                  <a:sym typeface="Proxima Nova"/>
                </a:rPr>
                <a:t>2</a:t>
              </a:r>
            </a:p>
          </p:txBody>
        </p:sp>
      </p:grpSp>
      <p:grpSp>
        <p:nvGrpSpPr>
          <p:cNvPr id="194" name="Shape 194"/>
          <p:cNvGrpSpPr/>
          <p:nvPr/>
        </p:nvGrpSpPr>
        <p:grpSpPr>
          <a:xfrm>
            <a:off x="3105523" y="2944458"/>
            <a:ext cx="343715" cy="483313"/>
            <a:chOff x="3086472" y="2944457"/>
            <a:chExt cx="343715" cy="483313"/>
          </a:xfrm>
        </p:grpSpPr>
        <p:pic>
          <p:nvPicPr>
            <p:cNvPr id="195" name="Shape 19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86472" y="2944457"/>
              <a:ext cx="343715" cy="483313"/>
            </a:xfrm>
            <a:prstGeom prst="rect">
              <a:avLst/>
            </a:prstGeom>
            <a:noFill/>
            <a:ln>
              <a:noFill/>
            </a:ln>
          </p:spPr>
        </p:pic>
        <p:sp>
          <p:nvSpPr>
            <p:cNvPr id="196" name="Shape 196"/>
            <p:cNvSpPr txBox="1"/>
            <p:nvPr/>
          </p:nvSpPr>
          <p:spPr>
            <a:xfrm>
              <a:off x="3136045" y="2986373"/>
              <a:ext cx="265500" cy="247500"/>
            </a:xfrm>
            <a:prstGeom prst="rect">
              <a:avLst/>
            </a:prstGeom>
            <a:noFill/>
            <a:ln>
              <a:noFill/>
            </a:ln>
          </p:spPr>
          <p:txBody>
            <a:bodyPr wrap="square" lIns="91425" tIns="91425" rIns="91425" bIns="91425" anchor="ctr" anchorCtr="0">
              <a:noAutofit/>
            </a:bodyPr>
            <a:lstStyle/>
            <a:p>
              <a:r>
                <a:rPr lang="en" sz="1100" b="1" dirty="0">
                  <a:solidFill>
                    <a:srgbClr val="595A5D"/>
                  </a:solidFill>
                  <a:latin typeface="Eurostile Bold" charset="0"/>
                  <a:ea typeface="Eurostile Bold" charset="0"/>
                  <a:cs typeface="Eurostile Bold" charset="0"/>
                  <a:sym typeface="Proxima Nova"/>
                </a:rPr>
                <a:t>3</a:t>
              </a:r>
            </a:p>
          </p:txBody>
        </p:sp>
      </p:grpSp>
      <p:sp>
        <p:nvSpPr>
          <p:cNvPr id="197" name="Shape 197"/>
          <p:cNvSpPr txBox="1"/>
          <p:nvPr/>
        </p:nvSpPr>
        <p:spPr>
          <a:xfrm>
            <a:off x="7730029" y="1522336"/>
            <a:ext cx="1418089" cy="330171"/>
          </a:xfrm>
          <a:prstGeom prst="rect">
            <a:avLst/>
          </a:prstGeom>
          <a:noFill/>
          <a:ln>
            <a:noFill/>
          </a:ln>
        </p:spPr>
        <p:txBody>
          <a:bodyPr wrap="square" lIns="91425" tIns="91425" rIns="91425" bIns="91425" anchor="t" anchorCtr="0">
            <a:noAutofit/>
          </a:bodyPr>
          <a:lstStyle/>
          <a:p>
            <a:pPr>
              <a:spcAft>
                <a:spcPts val="800"/>
              </a:spcAft>
            </a:pPr>
            <a:r>
              <a:rPr lang="en-GB" sz="1600" b="1" dirty="0" smtClean="0">
                <a:solidFill>
                  <a:srgbClr val="FFFFFF"/>
                </a:solidFill>
                <a:latin typeface="Myriad Pro" charset="0"/>
                <a:ea typeface="Myriad Pro" charset="0"/>
                <a:cs typeface="Myriad Pro" charset="0"/>
                <a:sym typeface="Proxima Nova Semibold"/>
              </a:rPr>
              <a:t>6</a:t>
            </a:r>
            <a:r>
              <a:rPr lang="en-US" sz="1600" b="1" dirty="0">
                <a:solidFill>
                  <a:srgbClr val="FFFFFF"/>
                </a:solidFill>
                <a:latin typeface="Myriad Pro" charset="0"/>
                <a:ea typeface="Myriad Pro" charset="0"/>
                <a:cs typeface="Myriad Pro" charset="0"/>
                <a:sym typeface="Proxima Nova Semibold"/>
              </a:rPr>
              <a:t>,</a:t>
            </a:r>
            <a:r>
              <a:rPr lang="en" sz="1600" b="1" dirty="0" smtClean="0">
                <a:solidFill>
                  <a:srgbClr val="FFFFFF"/>
                </a:solidFill>
                <a:latin typeface="Myriad Pro" charset="0"/>
                <a:ea typeface="Myriad Pro" charset="0"/>
                <a:cs typeface="Myriad Pro" charset="0"/>
                <a:sym typeface="Proxima Nova Semibold"/>
              </a:rPr>
              <a:t>000m</a:t>
            </a:r>
            <a:r>
              <a:rPr lang="en" sz="1600" b="1" baseline="30000" dirty="0" smtClean="0">
                <a:solidFill>
                  <a:srgbClr val="FFFFFF"/>
                </a:solidFill>
                <a:latin typeface="Myriad Pro" charset="0"/>
                <a:ea typeface="Myriad Pro" charset="0"/>
                <a:cs typeface="Myriad Pro" charset="0"/>
                <a:sym typeface="Proxima Nova Semibold"/>
              </a:rPr>
              <a:t>2</a:t>
            </a:r>
            <a:r>
              <a:rPr lang="en-GB" sz="1600" b="1" dirty="0" smtClean="0">
                <a:solidFill>
                  <a:srgbClr val="FFFFFF"/>
                </a:solidFill>
                <a:latin typeface="Myriad Pro" charset="0"/>
                <a:ea typeface="Myriad Pro" charset="0"/>
                <a:cs typeface="Myriad Pro" charset="0"/>
                <a:sym typeface="Proxima Nova Semibold"/>
              </a:rPr>
              <a:t> </a:t>
            </a:r>
          </a:p>
        </p:txBody>
      </p:sp>
      <p:sp>
        <p:nvSpPr>
          <p:cNvPr id="198" name="Shape 198"/>
          <p:cNvSpPr txBox="1"/>
          <p:nvPr/>
        </p:nvSpPr>
        <p:spPr>
          <a:xfrm>
            <a:off x="8063050" y="4207183"/>
            <a:ext cx="1009500" cy="601200"/>
          </a:xfrm>
          <a:prstGeom prst="rect">
            <a:avLst/>
          </a:prstGeom>
          <a:noFill/>
          <a:ln>
            <a:noFill/>
          </a:ln>
        </p:spPr>
        <p:txBody>
          <a:bodyPr wrap="square" lIns="91425" tIns="91425" rIns="91425" bIns="91425" anchor="t" anchorCtr="0">
            <a:noAutofit/>
          </a:bodyPr>
          <a:lstStyle/>
          <a:p>
            <a:pPr algn="ctr">
              <a:spcAft>
                <a:spcPts val="800"/>
              </a:spcAft>
              <a:buClr>
                <a:srgbClr val="000000"/>
              </a:buClr>
              <a:buSzPct val="91666"/>
            </a:pPr>
            <a:r>
              <a:rPr lang="en" sz="1600" b="1" dirty="0">
                <a:solidFill>
                  <a:srgbClr val="FFFFFF"/>
                </a:solidFill>
                <a:latin typeface="Myriad Pro" charset="0"/>
                <a:ea typeface="Myriad Pro" charset="0"/>
                <a:cs typeface="Myriad Pro" charset="0"/>
                <a:sym typeface="Proxima Nova Semibold"/>
              </a:rPr>
              <a:t>24h</a:t>
            </a:r>
            <a:r>
              <a:rPr lang="en" sz="1600" b="1" dirty="0">
                <a:solidFill>
                  <a:srgbClr val="FFFFFF"/>
                </a:solidFill>
                <a:latin typeface="Myriad Pro" charset="0"/>
                <a:ea typeface="Myriad Pro" charset="0"/>
                <a:cs typeface="Myriad Pro" charset="0"/>
                <a:sym typeface="Proxima Nova"/>
              </a:rPr>
              <a:t> </a:t>
            </a:r>
            <a:r>
              <a:rPr lang="en" sz="1100" dirty="0" smtClean="0">
                <a:solidFill>
                  <a:srgbClr val="FFFFFF"/>
                </a:solidFill>
                <a:latin typeface="Myriad Pro" charset="0"/>
                <a:ea typeface="Myriad Pro" charset="0"/>
                <a:cs typeface="Myriad Pro" charset="0"/>
                <a:sym typeface="Proxima Nova"/>
              </a:rPr>
              <a:t>Security </a:t>
            </a:r>
            <a:r>
              <a:rPr lang="en" sz="1100" dirty="0">
                <a:solidFill>
                  <a:srgbClr val="FFFFFF"/>
                </a:solidFill>
                <a:latin typeface="Myriad Pro" charset="0"/>
                <a:ea typeface="Myriad Pro" charset="0"/>
                <a:cs typeface="Myriad Pro" charset="0"/>
                <a:sym typeface="Proxima Nova"/>
              </a:rPr>
              <a:t>control</a:t>
            </a:r>
          </a:p>
        </p:txBody>
      </p:sp>
      <p:sp>
        <p:nvSpPr>
          <p:cNvPr id="199" name="Shape 199"/>
          <p:cNvSpPr txBox="1"/>
          <p:nvPr/>
        </p:nvSpPr>
        <p:spPr>
          <a:xfrm>
            <a:off x="5087754" y="4216495"/>
            <a:ext cx="1159484" cy="583789"/>
          </a:xfrm>
          <a:prstGeom prst="rect">
            <a:avLst/>
          </a:prstGeom>
          <a:noFill/>
          <a:ln>
            <a:noFill/>
          </a:ln>
        </p:spPr>
        <p:txBody>
          <a:bodyPr wrap="square" lIns="91425" tIns="91425" rIns="91425" bIns="91425" anchor="t" anchorCtr="0">
            <a:noAutofit/>
          </a:bodyPr>
          <a:lstStyle/>
          <a:p>
            <a:pPr algn="ctr">
              <a:spcAft>
                <a:spcPts val="800"/>
              </a:spcAft>
            </a:pPr>
            <a:r>
              <a:rPr lang="en-GB" sz="1600" b="1" dirty="0" smtClean="0">
                <a:solidFill>
                  <a:srgbClr val="FFFFFF"/>
                </a:solidFill>
                <a:latin typeface="Myriad Pro" charset="0"/>
                <a:ea typeface="Myriad Pro" charset="0"/>
                <a:cs typeface="Myriad Pro" charset="0"/>
                <a:sym typeface="Proxima Nova Semibold"/>
              </a:rPr>
              <a:t>55</a:t>
            </a:r>
            <a:r>
              <a:rPr lang="en-US" sz="1600" b="1" dirty="0">
                <a:solidFill>
                  <a:srgbClr val="FFFFFF"/>
                </a:solidFill>
                <a:latin typeface="Myriad Pro" charset="0"/>
                <a:ea typeface="Myriad Pro" charset="0"/>
                <a:cs typeface="Myriad Pro" charset="0"/>
                <a:sym typeface="Proxima Nova Semibold"/>
              </a:rPr>
              <a:t>,</a:t>
            </a:r>
            <a:r>
              <a:rPr lang="en" sz="1600" b="1" dirty="0" smtClean="0">
                <a:solidFill>
                  <a:srgbClr val="FFFFFF"/>
                </a:solidFill>
                <a:latin typeface="Myriad Pro" charset="0"/>
                <a:ea typeface="Myriad Pro" charset="0"/>
                <a:cs typeface="Myriad Pro" charset="0"/>
                <a:sym typeface="Proxima Nova Semibold"/>
              </a:rPr>
              <a:t>000m</a:t>
            </a:r>
            <a:r>
              <a:rPr lang="en" sz="1600" b="1" baseline="30000" dirty="0" smtClean="0">
                <a:solidFill>
                  <a:srgbClr val="FFFFFF"/>
                </a:solidFill>
                <a:latin typeface="Myriad Pro" charset="0"/>
                <a:ea typeface="Myriad Pro" charset="0"/>
                <a:cs typeface="Myriad Pro" charset="0"/>
                <a:sym typeface="Proxima Nova Semibold"/>
              </a:rPr>
              <a:t>2</a:t>
            </a:r>
            <a:r>
              <a:rPr lang="en" sz="1600" b="1" dirty="0" smtClean="0">
                <a:solidFill>
                  <a:srgbClr val="FFFFFF"/>
                </a:solidFill>
                <a:latin typeface="Myriad Pro" charset="0"/>
                <a:ea typeface="Myriad Pro" charset="0"/>
                <a:cs typeface="Myriad Pro" charset="0"/>
                <a:sym typeface="Proxima Nova Semibold"/>
              </a:rPr>
              <a:t> </a:t>
            </a:r>
            <a:r>
              <a:rPr lang="en" sz="1100" dirty="0" smtClean="0">
                <a:solidFill>
                  <a:srgbClr val="FFFFFF"/>
                </a:solidFill>
                <a:latin typeface="Myriad Pro" charset="0"/>
                <a:ea typeface="Myriad Pro" charset="0"/>
                <a:cs typeface="Myriad Pro" charset="0"/>
                <a:sym typeface="Proxima Nova"/>
              </a:rPr>
              <a:t>O</a:t>
            </a:r>
            <a:r>
              <a:rPr lang="en-GB" sz="1100" dirty="0" smtClean="0">
                <a:solidFill>
                  <a:srgbClr val="FFFFFF"/>
                </a:solidFill>
                <a:latin typeface="Myriad Pro" charset="0"/>
                <a:ea typeface="Myriad Pro" charset="0"/>
                <a:cs typeface="Myriad Pro" charset="0"/>
                <a:sym typeface="Proxima Nova"/>
              </a:rPr>
              <a:t>f paved logistics area</a:t>
            </a:r>
            <a:endParaRPr lang="en" sz="1100" dirty="0">
              <a:solidFill>
                <a:srgbClr val="FFFFFF"/>
              </a:solidFill>
              <a:latin typeface="Myriad Pro" charset="0"/>
              <a:ea typeface="Myriad Pro" charset="0"/>
              <a:cs typeface="Myriad Pro" charset="0"/>
              <a:sym typeface="Proxima Nova"/>
            </a:endParaRPr>
          </a:p>
        </p:txBody>
      </p:sp>
      <p:sp>
        <p:nvSpPr>
          <p:cNvPr id="200" name="Shape 200"/>
          <p:cNvSpPr txBox="1"/>
          <p:nvPr/>
        </p:nvSpPr>
        <p:spPr>
          <a:xfrm>
            <a:off x="6382727" y="4211402"/>
            <a:ext cx="1648791" cy="601200"/>
          </a:xfrm>
          <a:prstGeom prst="rect">
            <a:avLst/>
          </a:prstGeom>
          <a:noFill/>
          <a:ln>
            <a:noFill/>
          </a:ln>
        </p:spPr>
        <p:txBody>
          <a:bodyPr wrap="square" lIns="91425" tIns="91425" rIns="91425" bIns="91425" anchor="t" anchorCtr="0">
            <a:noAutofit/>
          </a:bodyPr>
          <a:lstStyle/>
          <a:p>
            <a:pPr algn="ctr">
              <a:spcAft>
                <a:spcPts val="800"/>
              </a:spcAft>
            </a:pPr>
            <a:r>
              <a:rPr lang="en-GB" sz="1600" b="1" dirty="0" smtClean="0">
                <a:solidFill>
                  <a:srgbClr val="FFFFFF"/>
                </a:solidFill>
                <a:latin typeface="Myriad Pro" charset="0"/>
                <a:ea typeface="Myriad Pro" charset="0"/>
                <a:cs typeface="Myriad Pro" charset="0"/>
                <a:sym typeface="Proxima Nova Semibold"/>
              </a:rPr>
              <a:t>22mt / 70mt</a:t>
            </a:r>
            <a:r>
              <a:rPr lang="en-GB" sz="1600" b="1" dirty="0">
                <a:solidFill>
                  <a:srgbClr val="FFFFFF"/>
                </a:solidFill>
                <a:latin typeface="Myriad Pro" charset="0"/>
                <a:ea typeface="Myriad Pro" charset="0"/>
                <a:cs typeface="Myriad Pro" charset="0"/>
                <a:sym typeface="Proxima Nova Semibold"/>
              </a:rPr>
              <a:t> </a:t>
            </a:r>
            <a:r>
              <a:rPr lang="en-GB" sz="1100" dirty="0" smtClean="0">
                <a:solidFill>
                  <a:srgbClr val="FFFFFF"/>
                </a:solidFill>
                <a:latin typeface="Myriad Pro" charset="0"/>
                <a:ea typeface="Myriad Pro" charset="0"/>
                <a:cs typeface="Myriad Pro" charset="0"/>
                <a:sym typeface="Proxima Nova"/>
              </a:rPr>
              <a:t>Weighbridge + Axle &amp; Container Scale</a:t>
            </a:r>
            <a:endParaRPr lang="en" sz="1100" dirty="0">
              <a:solidFill>
                <a:srgbClr val="FFFFFF"/>
              </a:solidFill>
              <a:latin typeface="Myriad Pro" charset="0"/>
              <a:ea typeface="Myriad Pro" charset="0"/>
              <a:cs typeface="Myriad Pro" charset="0"/>
              <a:sym typeface="Proxima Nova"/>
            </a:endParaRPr>
          </a:p>
        </p:txBody>
      </p:sp>
      <p:grpSp>
        <p:nvGrpSpPr>
          <p:cNvPr id="201" name="Shape 201"/>
          <p:cNvGrpSpPr/>
          <p:nvPr/>
        </p:nvGrpSpPr>
        <p:grpSpPr>
          <a:xfrm>
            <a:off x="5148394" y="2416090"/>
            <a:ext cx="3808601" cy="1815226"/>
            <a:chOff x="5148393" y="2308157"/>
            <a:chExt cx="3808601" cy="1815225"/>
          </a:xfrm>
        </p:grpSpPr>
        <p:pic>
          <p:nvPicPr>
            <p:cNvPr id="202" name="Shape 20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48393" y="2308157"/>
              <a:ext cx="3808601" cy="1815225"/>
            </a:xfrm>
            <a:prstGeom prst="rect">
              <a:avLst/>
            </a:prstGeom>
            <a:noFill/>
            <a:ln>
              <a:noFill/>
            </a:ln>
          </p:spPr>
        </p:pic>
        <p:sp>
          <p:nvSpPr>
            <p:cNvPr id="203" name="Shape 203"/>
            <p:cNvSpPr/>
            <p:nvPr/>
          </p:nvSpPr>
          <p:spPr>
            <a:xfrm>
              <a:off x="5334013" y="2752738"/>
              <a:ext cx="1204900" cy="638175"/>
            </a:xfrm>
            <a:custGeom>
              <a:avLst/>
              <a:gdLst/>
              <a:ahLst/>
              <a:cxnLst/>
              <a:rect l="0" t="0" r="0" b="0"/>
              <a:pathLst>
                <a:path w="48196" h="25527" extrusionOk="0">
                  <a:moveTo>
                    <a:pt x="0" y="3810"/>
                  </a:moveTo>
                  <a:lnTo>
                    <a:pt x="27813" y="1714"/>
                  </a:lnTo>
                  <a:lnTo>
                    <a:pt x="33718" y="2095"/>
                  </a:lnTo>
                  <a:lnTo>
                    <a:pt x="41910" y="0"/>
                  </a:lnTo>
                  <a:lnTo>
                    <a:pt x="48196" y="16573"/>
                  </a:lnTo>
                  <a:lnTo>
                    <a:pt x="7810" y="25527"/>
                  </a:lnTo>
                  <a:close/>
                </a:path>
              </a:pathLst>
            </a:custGeom>
            <a:noFill/>
            <a:ln w="19050" cap="flat" cmpd="sng">
              <a:solidFill>
                <a:srgbClr val="FFAB40"/>
              </a:solidFill>
              <a:prstDash val="solid"/>
              <a:round/>
              <a:headEnd type="none" w="lg" len="lg"/>
              <a:tailEnd type="none" w="lg" len="lg"/>
            </a:ln>
          </p:spPr>
        </p:sp>
        <p:pic>
          <p:nvPicPr>
            <p:cNvPr id="204" name="Shape 20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522522" y="2432436"/>
              <a:ext cx="343715" cy="483313"/>
            </a:xfrm>
            <a:prstGeom prst="rect">
              <a:avLst/>
            </a:prstGeom>
            <a:noFill/>
            <a:ln>
              <a:noFill/>
            </a:ln>
          </p:spPr>
        </p:pic>
        <p:sp>
          <p:nvSpPr>
            <p:cNvPr id="205" name="Shape 205"/>
            <p:cNvSpPr txBox="1"/>
            <p:nvPr/>
          </p:nvSpPr>
          <p:spPr>
            <a:xfrm>
              <a:off x="5567906" y="2473899"/>
              <a:ext cx="265500" cy="247500"/>
            </a:xfrm>
            <a:prstGeom prst="rect">
              <a:avLst/>
            </a:prstGeom>
            <a:noFill/>
            <a:ln>
              <a:noFill/>
            </a:ln>
          </p:spPr>
          <p:txBody>
            <a:bodyPr wrap="square" lIns="91425" tIns="91425" rIns="91425" bIns="91425" anchor="ctr" anchorCtr="0">
              <a:noAutofit/>
            </a:bodyPr>
            <a:lstStyle/>
            <a:p>
              <a:r>
                <a:rPr lang="en-GB" sz="1200" b="1" dirty="0" smtClean="0">
                  <a:solidFill>
                    <a:srgbClr val="595A5D"/>
                  </a:solidFill>
                  <a:latin typeface="Eurostile Bold" charset="0"/>
                  <a:ea typeface="Eurostile Bold" charset="0"/>
                  <a:cs typeface="Eurostile Bold" charset="0"/>
                  <a:sym typeface="Proxima Nova"/>
                </a:rPr>
                <a:t>5</a:t>
              </a:r>
              <a:endParaRPr lang="en" sz="1200" b="1" dirty="0">
                <a:solidFill>
                  <a:srgbClr val="595A5D"/>
                </a:solidFill>
                <a:latin typeface="Eurostile Bold" charset="0"/>
                <a:ea typeface="Eurostile Bold" charset="0"/>
                <a:cs typeface="Eurostile Bold" charset="0"/>
                <a:sym typeface="Proxima Nova"/>
              </a:endParaRPr>
            </a:p>
          </p:txBody>
        </p:sp>
        <p:sp>
          <p:nvSpPr>
            <p:cNvPr id="206" name="Shape 206"/>
            <p:cNvSpPr/>
            <p:nvPr/>
          </p:nvSpPr>
          <p:spPr>
            <a:xfrm>
              <a:off x="5672150" y="3594550"/>
              <a:ext cx="1038200" cy="428625"/>
            </a:xfrm>
            <a:custGeom>
              <a:avLst/>
              <a:gdLst/>
              <a:ahLst/>
              <a:cxnLst/>
              <a:rect l="0" t="0" r="0" b="0"/>
              <a:pathLst>
                <a:path w="41528" h="17145" extrusionOk="0">
                  <a:moveTo>
                    <a:pt x="3047" y="17145"/>
                  </a:moveTo>
                  <a:lnTo>
                    <a:pt x="0" y="8618"/>
                  </a:lnTo>
                  <a:lnTo>
                    <a:pt x="39242" y="0"/>
                  </a:lnTo>
                  <a:lnTo>
                    <a:pt x="41147" y="4001"/>
                  </a:lnTo>
                  <a:lnTo>
                    <a:pt x="41528" y="8954"/>
                  </a:lnTo>
                  <a:close/>
                </a:path>
              </a:pathLst>
            </a:custGeom>
            <a:noFill/>
            <a:ln w="19050" cap="flat" cmpd="sng">
              <a:solidFill>
                <a:srgbClr val="FFAB40"/>
              </a:solidFill>
              <a:prstDash val="solid"/>
              <a:round/>
              <a:headEnd type="none" w="lg" len="lg"/>
              <a:tailEnd type="none" w="lg" len="lg"/>
            </a:ln>
          </p:spPr>
        </p:sp>
        <p:pic>
          <p:nvPicPr>
            <p:cNvPr id="207" name="Shape 20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03522" y="3346836"/>
              <a:ext cx="343715" cy="483313"/>
            </a:xfrm>
            <a:prstGeom prst="rect">
              <a:avLst/>
            </a:prstGeom>
            <a:noFill/>
            <a:ln>
              <a:noFill/>
            </a:ln>
          </p:spPr>
        </p:pic>
        <p:sp>
          <p:nvSpPr>
            <p:cNvPr id="208" name="Shape 208"/>
            <p:cNvSpPr txBox="1"/>
            <p:nvPr/>
          </p:nvSpPr>
          <p:spPr>
            <a:xfrm>
              <a:off x="5942933" y="3388299"/>
              <a:ext cx="265500" cy="247500"/>
            </a:xfrm>
            <a:prstGeom prst="rect">
              <a:avLst/>
            </a:prstGeom>
            <a:noFill/>
            <a:ln>
              <a:noFill/>
            </a:ln>
          </p:spPr>
          <p:txBody>
            <a:bodyPr wrap="square" lIns="91425" tIns="91425" rIns="91425" bIns="91425" anchor="ctr" anchorCtr="0">
              <a:noAutofit/>
            </a:bodyPr>
            <a:lstStyle/>
            <a:p>
              <a:r>
                <a:rPr lang="en-GB" sz="1200" b="1" dirty="0" smtClean="0">
                  <a:solidFill>
                    <a:srgbClr val="595A5D"/>
                  </a:solidFill>
                  <a:latin typeface="Eurostile Bold" charset="0"/>
                  <a:ea typeface="Eurostile Bold" charset="0"/>
                  <a:cs typeface="Eurostile Bold" charset="0"/>
                  <a:sym typeface="Proxima Nova"/>
                </a:rPr>
                <a:t>4</a:t>
              </a:r>
              <a:endParaRPr lang="en" sz="1200" b="1" dirty="0">
                <a:solidFill>
                  <a:srgbClr val="595A5D"/>
                </a:solidFill>
                <a:latin typeface="Eurostile Bold" charset="0"/>
                <a:ea typeface="Eurostile Bold" charset="0"/>
                <a:cs typeface="Eurostile Bold" charset="0"/>
                <a:sym typeface="Proxima Nova"/>
              </a:endParaRPr>
            </a:p>
          </p:txBody>
        </p:sp>
      </p:grpSp>
      <p:grpSp>
        <p:nvGrpSpPr>
          <p:cNvPr id="209" name="Shape 209"/>
          <p:cNvGrpSpPr/>
          <p:nvPr/>
        </p:nvGrpSpPr>
        <p:grpSpPr>
          <a:xfrm>
            <a:off x="5213510" y="1646586"/>
            <a:ext cx="384756" cy="483325"/>
            <a:chOff x="5245592" y="1690674"/>
            <a:chExt cx="384756" cy="483325"/>
          </a:xfrm>
        </p:grpSpPr>
        <p:pic>
          <p:nvPicPr>
            <p:cNvPr id="210" name="Shape 21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245592" y="1690674"/>
              <a:ext cx="384756" cy="483325"/>
            </a:xfrm>
            <a:prstGeom prst="rect">
              <a:avLst/>
            </a:prstGeom>
            <a:noFill/>
            <a:ln>
              <a:noFill/>
            </a:ln>
          </p:spPr>
        </p:pic>
        <p:sp>
          <p:nvSpPr>
            <p:cNvPr id="211" name="Shape 211"/>
            <p:cNvSpPr/>
            <p:nvPr/>
          </p:nvSpPr>
          <p:spPr>
            <a:xfrm>
              <a:off x="5315100" y="1752600"/>
              <a:ext cx="247500" cy="247500"/>
            </a:xfrm>
            <a:prstGeom prst="ellipse">
              <a:avLst/>
            </a:prstGeom>
            <a:solidFill>
              <a:srgbClr val="009182"/>
            </a:solidFill>
            <a:ln>
              <a:noFill/>
            </a:ln>
          </p:spPr>
          <p:txBody>
            <a:bodyPr wrap="square" lIns="91425" tIns="91425" rIns="91425" bIns="91425" anchor="ctr" anchorCtr="0">
              <a:noAutofit/>
            </a:bodyPr>
            <a:lstStyle/>
            <a:p>
              <a:endParaRPr sz="1800"/>
            </a:p>
          </p:txBody>
        </p:sp>
      </p:grpSp>
      <p:sp>
        <p:nvSpPr>
          <p:cNvPr id="212" name="Shape 212"/>
          <p:cNvSpPr txBox="1"/>
          <p:nvPr/>
        </p:nvSpPr>
        <p:spPr>
          <a:xfrm>
            <a:off x="5281360" y="1651108"/>
            <a:ext cx="265500" cy="247500"/>
          </a:xfrm>
          <a:prstGeom prst="rect">
            <a:avLst/>
          </a:prstGeom>
          <a:noFill/>
          <a:ln>
            <a:noFill/>
          </a:ln>
        </p:spPr>
        <p:txBody>
          <a:bodyPr wrap="square" lIns="91425" tIns="91425" rIns="91425" bIns="91425" anchor="t" anchorCtr="0">
            <a:noAutofit/>
          </a:bodyPr>
          <a:lstStyle/>
          <a:p>
            <a:r>
              <a:rPr lang="en-GB" sz="1100" dirty="0" smtClean="0">
                <a:solidFill>
                  <a:srgbClr val="FFFFFF"/>
                </a:solidFill>
                <a:latin typeface="Eurostile Bold" charset="0"/>
                <a:ea typeface="Eurostile Bold" charset="0"/>
                <a:cs typeface="Eurostile Bold" charset="0"/>
                <a:sym typeface="Proxima Nova Semibold"/>
              </a:rPr>
              <a:t>4</a:t>
            </a:r>
            <a:endParaRPr lang="en" sz="1100" dirty="0">
              <a:solidFill>
                <a:srgbClr val="FFFFFF"/>
              </a:solidFill>
              <a:latin typeface="Eurostile Bold" charset="0"/>
              <a:ea typeface="Eurostile Bold" charset="0"/>
              <a:cs typeface="Eurostile Bold" charset="0"/>
              <a:sym typeface="Proxima Nova Semibold"/>
            </a:endParaRPr>
          </a:p>
        </p:txBody>
      </p:sp>
      <p:grpSp>
        <p:nvGrpSpPr>
          <p:cNvPr id="213" name="Shape 213"/>
          <p:cNvGrpSpPr/>
          <p:nvPr/>
        </p:nvGrpSpPr>
        <p:grpSpPr>
          <a:xfrm>
            <a:off x="7360172" y="1646586"/>
            <a:ext cx="384756" cy="483325"/>
            <a:chOff x="5245592" y="1690674"/>
            <a:chExt cx="384756" cy="483325"/>
          </a:xfrm>
        </p:grpSpPr>
        <p:pic>
          <p:nvPicPr>
            <p:cNvPr id="214" name="Shape 21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245592" y="1690674"/>
              <a:ext cx="384756" cy="483325"/>
            </a:xfrm>
            <a:prstGeom prst="rect">
              <a:avLst/>
            </a:prstGeom>
            <a:noFill/>
            <a:ln>
              <a:noFill/>
            </a:ln>
          </p:spPr>
        </p:pic>
        <p:sp>
          <p:nvSpPr>
            <p:cNvPr id="215" name="Shape 215"/>
            <p:cNvSpPr/>
            <p:nvPr/>
          </p:nvSpPr>
          <p:spPr>
            <a:xfrm>
              <a:off x="5315100" y="1752600"/>
              <a:ext cx="247500" cy="247500"/>
            </a:xfrm>
            <a:prstGeom prst="ellipse">
              <a:avLst/>
            </a:prstGeom>
            <a:solidFill>
              <a:srgbClr val="009182"/>
            </a:solidFill>
            <a:ln>
              <a:noFill/>
            </a:ln>
          </p:spPr>
          <p:txBody>
            <a:bodyPr wrap="square" lIns="91425" tIns="91425" rIns="91425" bIns="91425" anchor="ctr" anchorCtr="0">
              <a:noAutofit/>
            </a:bodyPr>
            <a:lstStyle/>
            <a:p>
              <a:endParaRPr sz="1800"/>
            </a:p>
          </p:txBody>
        </p:sp>
      </p:grpSp>
      <p:sp>
        <p:nvSpPr>
          <p:cNvPr id="216" name="Shape 216"/>
          <p:cNvSpPr txBox="1"/>
          <p:nvPr/>
        </p:nvSpPr>
        <p:spPr>
          <a:xfrm>
            <a:off x="7426246" y="1651108"/>
            <a:ext cx="265500" cy="247500"/>
          </a:xfrm>
          <a:prstGeom prst="rect">
            <a:avLst/>
          </a:prstGeom>
          <a:noFill/>
          <a:ln>
            <a:noFill/>
          </a:ln>
        </p:spPr>
        <p:txBody>
          <a:bodyPr wrap="square" lIns="91425" tIns="91425" rIns="91425" bIns="91425" anchor="t" anchorCtr="0">
            <a:noAutofit/>
          </a:bodyPr>
          <a:lstStyle/>
          <a:p>
            <a:r>
              <a:rPr lang="en-GB" sz="1100" dirty="0" smtClean="0">
                <a:solidFill>
                  <a:srgbClr val="FFFFFF"/>
                </a:solidFill>
                <a:latin typeface="Eurostile Bold" charset="0"/>
                <a:ea typeface="Eurostile Bold" charset="0"/>
                <a:cs typeface="Eurostile Bold" charset="0"/>
                <a:sym typeface="Proxima Nova Semibold"/>
              </a:rPr>
              <a:t>5</a:t>
            </a:r>
            <a:endParaRPr lang="en" sz="1100" dirty="0">
              <a:solidFill>
                <a:srgbClr val="FFFFFF"/>
              </a:solidFill>
              <a:latin typeface="Eurostile Bold" charset="0"/>
              <a:ea typeface="Eurostile Bold" charset="0"/>
              <a:cs typeface="Eurostile Bold" charset="0"/>
              <a:sym typeface="Proxima Nova Semibold"/>
            </a:endParaRPr>
          </a:p>
        </p:txBody>
      </p:sp>
      <p:sp>
        <p:nvSpPr>
          <p:cNvPr id="2" name="TextBox 1"/>
          <p:cNvSpPr txBox="1"/>
          <p:nvPr/>
        </p:nvSpPr>
        <p:spPr>
          <a:xfrm>
            <a:off x="5612286" y="1799824"/>
            <a:ext cx="1440489" cy="723275"/>
          </a:xfrm>
          <a:prstGeom prst="rect">
            <a:avLst/>
          </a:prstGeom>
          <a:noFill/>
        </p:spPr>
        <p:txBody>
          <a:bodyPr wrap="square" rtlCol="0">
            <a:spAutoFit/>
          </a:bodyPr>
          <a:lstStyle/>
          <a:p>
            <a:r>
              <a:rPr lang="en-ZA" sz="1000" dirty="0" smtClean="0">
                <a:solidFill>
                  <a:srgbClr val="FFFFFF"/>
                </a:solidFill>
                <a:latin typeface="Myriad Pro" charset="0"/>
                <a:ea typeface="Myriad Pro" charset="0"/>
                <a:cs typeface="Myriad Pro" charset="0"/>
                <a:sym typeface="Proxima Nova"/>
              </a:rPr>
              <a:t>O</a:t>
            </a:r>
            <a:r>
              <a:rPr lang="en" sz="1000" dirty="0" smtClean="0">
                <a:solidFill>
                  <a:srgbClr val="FFFFFF"/>
                </a:solidFill>
                <a:latin typeface="Myriad Pro" charset="0"/>
                <a:ea typeface="Myriad Pro" charset="0"/>
                <a:cs typeface="Myriad Pro" charset="0"/>
                <a:sym typeface="Proxima Nova"/>
              </a:rPr>
              <a:t>f bonded </a:t>
            </a:r>
            <a:r>
              <a:rPr lang="en-US" sz="1000" dirty="0" smtClean="0">
                <a:solidFill>
                  <a:srgbClr val="FFFFFF"/>
                </a:solidFill>
                <a:latin typeface="Myriad Pro" charset="0"/>
                <a:ea typeface="Myriad Pro" charset="0"/>
                <a:cs typeface="Myriad Pro" charset="0"/>
                <a:sym typeface="Proxima Nova"/>
              </a:rPr>
              <a:t>warehouse space (+4,000</a:t>
            </a:r>
            <a:r>
              <a:rPr lang="en-ZA" sz="1000" dirty="0" smtClean="0">
                <a:solidFill>
                  <a:schemeClr val="bg1"/>
                </a:solidFill>
                <a:latin typeface="Myriad Pro"/>
              </a:rPr>
              <a:t>m</a:t>
            </a:r>
            <a:r>
              <a:rPr lang="en-ZA" sz="1000" baseline="30000" dirty="0" smtClean="0">
                <a:solidFill>
                  <a:schemeClr val="bg1"/>
                </a:solidFill>
                <a:latin typeface="Myriad Pro"/>
              </a:rPr>
              <a:t>2</a:t>
            </a:r>
            <a:r>
              <a:rPr lang="en-US" sz="1000" dirty="0" smtClean="0">
                <a:solidFill>
                  <a:srgbClr val="FFFFFF"/>
                </a:solidFill>
                <a:latin typeface="Myriad Pro" charset="0"/>
                <a:ea typeface="Myriad Pro" charset="0"/>
                <a:cs typeface="Myriad Pro" charset="0"/>
                <a:sym typeface="Proxima Nova"/>
              </a:rPr>
              <a:t> planned for 2018)</a:t>
            </a:r>
            <a:endParaRPr lang="en-GB" sz="1000" dirty="0">
              <a:solidFill>
                <a:srgbClr val="FFFFFF"/>
              </a:solidFill>
              <a:latin typeface="Myriad Pro" charset="0"/>
              <a:ea typeface="Myriad Pro" charset="0"/>
              <a:cs typeface="Myriad Pro" charset="0"/>
              <a:sym typeface="Proxima Nova"/>
            </a:endParaRPr>
          </a:p>
          <a:p>
            <a:endParaRPr lang="en-US" sz="1100" dirty="0"/>
          </a:p>
        </p:txBody>
      </p:sp>
      <p:sp>
        <p:nvSpPr>
          <p:cNvPr id="48" name="TextBox 47"/>
          <p:cNvSpPr txBox="1"/>
          <p:nvPr/>
        </p:nvSpPr>
        <p:spPr>
          <a:xfrm>
            <a:off x="7742563" y="1799824"/>
            <a:ext cx="1405555" cy="400110"/>
          </a:xfrm>
          <a:prstGeom prst="rect">
            <a:avLst/>
          </a:prstGeom>
          <a:noFill/>
        </p:spPr>
        <p:txBody>
          <a:bodyPr wrap="square" rtlCol="0">
            <a:spAutoFit/>
          </a:bodyPr>
          <a:lstStyle/>
          <a:p>
            <a:pPr>
              <a:spcAft>
                <a:spcPts val="800"/>
              </a:spcAft>
            </a:pPr>
            <a:r>
              <a:rPr lang="en" sz="1000" dirty="0">
                <a:solidFill>
                  <a:srgbClr val="FFFFFF"/>
                </a:solidFill>
                <a:latin typeface="Myriad Pro" charset="0"/>
                <a:ea typeface="Myriad Pro" charset="0"/>
                <a:cs typeface="Myriad Pro" charset="0"/>
                <a:sym typeface="Proxima Nova"/>
              </a:rPr>
              <a:t>Local </a:t>
            </a:r>
            <a:r>
              <a:rPr lang="en-GB" sz="1000" dirty="0" smtClean="0">
                <a:solidFill>
                  <a:srgbClr val="FFFFFF"/>
                </a:solidFill>
                <a:latin typeface="Myriad Pro" charset="0"/>
                <a:ea typeface="Myriad Pro" charset="0"/>
                <a:cs typeface="Myriad Pro" charset="0"/>
                <a:sym typeface="Proxima Nova"/>
              </a:rPr>
              <a:t>warehouse space</a:t>
            </a:r>
            <a:endParaRPr lang="en" sz="1000" dirty="0">
              <a:solidFill>
                <a:srgbClr val="FFFFFF"/>
              </a:solidFill>
              <a:latin typeface="Myriad Pro" charset="0"/>
              <a:ea typeface="Myriad Pro" charset="0"/>
              <a:cs typeface="Myriad Pro" charset="0"/>
              <a:sym typeface="Proxima Nova"/>
            </a:endParaRPr>
          </a:p>
        </p:txBody>
      </p:sp>
    </p:spTree>
    <p:extLst>
      <p:ext uri="{BB962C8B-B14F-4D97-AF65-F5344CB8AC3E}">
        <p14:creationId xmlns:p14="http://schemas.microsoft.com/office/powerpoint/2010/main" val="1626748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9000"/>
            <a:lum/>
            <a:extLst>
              <a:ext uri="{28A0092B-C50C-407E-A947-70E740481C1C}">
                <a14:useLocalDpi xmlns:a14="http://schemas.microsoft.com/office/drawing/2010/main"/>
              </a:ext>
            </a:extLst>
          </a:blip>
          <a:srcRect/>
          <a:stretch>
            <a:fillRect/>
          </a:stretch>
        </a:blipFill>
        <a:effectLst/>
      </p:bgPr>
    </p:bg>
    <p:spTree>
      <p:nvGrpSpPr>
        <p:cNvPr id="1" name="Shape 146"/>
        <p:cNvGrpSpPr/>
        <p:nvPr/>
      </p:nvGrpSpPr>
      <p:grpSpPr>
        <a:xfrm>
          <a:off x="0" y="0"/>
          <a:ext cx="0" cy="0"/>
          <a:chOff x="0" y="0"/>
          <a:chExt cx="0" cy="0"/>
        </a:xfrm>
      </p:grpSpPr>
      <p:sp>
        <p:nvSpPr>
          <p:cNvPr id="26"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48" name="Shape 148"/>
          <p:cNvSpPr/>
          <p:nvPr/>
        </p:nvSpPr>
        <p:spPr>
          <a:xfrm>
            <a:off x="589350" y="1192125"/>
            <a:ext cx="7922100" cy="3951300"/>
          </a:xfrm>
          <a:prstGeom prst="rect">
            <a:avLst/>
          </a:prstGeom>
          <a:solidFill>
            <a:schemeClr val="bg1">
              <a:alpha val="70000"/>
            </a:schemeClr>
          </a:solidFill>
          <a:ln>
            <a:noFill/>
          </a:ln>
        </p:spPr>
        <p:txBody>
          <a:bodyPr wrap="square" lIns="91425" tIns="91425" rIns="91425" bIns="91425" anchor="ctr" anchorCtr="0">
            <a:noAutofit/>
          </a:bodyPr>
          <a:lstStyle/>
          <a:p>
            <a:endParaRPr sz="1800"/>
          </a:p>
        </p:txBody>
      </p:sp>
      <p:sp>
        <p:nvSpPr>
          <p:cNvPr id="24" name="Shape 149"/>
          <p:cNvSpPr txBox="1"/>
          <p:nvPr/>
        </p:nvSpPr>
        <p:spPr>
          <a:xfrm>
            <a:off x="844426" y="235388"/>
            <a:ext cx="6408782"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Services - Container Depot</a:t>
            </a:r>
          </a:p>
        </p:txBody>
      </p:sp>
      <p:sp>
        <p:nvSpPr>
          <p:cNvPr id="25" name="Shape 150"/>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
        <p:nvSpPr>
          <p:cNvPr id="27" name="Shape 133"/>
          <p:cNvSpPr txBox="1"/>
          <p:nvPr/>
        </p:nvSpPr>
        <p:spPr>
          <a:xfrm>
            <a:off x="844425" y="1424000"/>
            <a:ext cx="3722949" cy="3573000"/>
          </a:xfrm>
          <a:prstGeom prst="rect">
            <a:avLst/>
          </a:prstGeom>
          <a:noFill/>
          <a:ln>
            <a:noFill/>
          </a:ln>
        </p:spPr>
        <p:txBody>
          <a:bodyPr wrap="square" lIns="91425" tIns="91425" rIns="91425" bIns="91425" anchor="t" anchorCtr="0">
            <a:noAutofit/>
          </a:bodyPr>
          <a:lstStyle/>
          <a:p>
            <a:pPr>
              <a:lnSpc>
                <a:spcPct val="107916"/>
              </a:lnSpc>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SERVICES</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All our premises are access controlled and under 24/7 CCTV surveillance to ensure maximum security of your cargo. We also utilize a high quality </a:t>
            </a:r>
            <a:r>
              <a:rPr lang="en-US" sz="1200" dirty="0">
                <a:solidFill>
                  <a:srgbClr val="009182"/>
                </a:solidFill>
                <a:latin typeface="Myriad Pro" charset="0"/>
                <a:ea typeface="Myriad Pro" charset="0"/>
                <a:cs typeface="Myriad Pro" charset="0"/>
                <a:sym typeface="Proxima Nova"/>
              </a:rPr>
              <a:t>Terminal Operating System</a:t>
            </a:r>
            <a:r>
              <a:rPr lang="en" sz="1200" dirty="0">
                <a:solidFill>
                  <a:srgbClr val="009182"/>
                </a:solidFill>
                <a:latin typeface="Myriad Pro" charset="0"/>
                <a:ea typeface="Myriad Pro" charset="0"/>
                <a:cs typeface="Myriad Pro" charset="0"/>
                <a:sym typeface="Proxima Nova"/>
              </a:rPr>
              <a:t> from a 3rd party provider, which enables us to update our customers with timely and accurate data.</a:t>
            </a:r>
          </a:p>
          <a:p>
            <a:pPr>
              <a:lnSpc>
                <a:spcPct val="107916"/>
              </a:lnSpc>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STRIPPING &amp; STUFFING</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Our open logistics area comprises of approximately 1</a:t>
            </a:r>
            <a:r>
              <a:rPr lang="en-US" sz="1200" dirty="0">
                <a:solidFill>
                  <a:srgbClr val="009182"/>
                </a:solidFill>
                <a:latin typeface="Myriad Pro" charset="0"/>
                <a:ea typeface="Myriad Pro" charset="0"/>
                <a:cs typeface="Myriad Pro" charset="0"/>
                <a:sym typeface="Proxima Nova"/>
              </a:rPr>
              <a:t>3</a:t>
            </a:r>
            <a:r>
              <a:rPr lang="en" sz="1200" dirty="0">
                <a:solidFill>
                  <a:srgbClr val="009182"/>
                </a:solidFill>
                <a:latin typeface="Myriad Pro" charset="0"/>
                <a:ea typeface="Myriad Pro" charset="0"/>
                <a:cs typeface="Myriad Pro" charset="0"/>
                <a:sym typeface="Proxima Nova"/>
              </a:rPr>
              <a:t> hectares </a:t>
            </a:r>
            <a:r>
              <a:rPr lang="en-US" sz="1200" dirty="0">
                <a:solidFill>
                  <a:srgbClr val="009182"/>
                </a:solidFill>
                <a:latin typeface="Myriad Pro" charset="0"/>
                <a:ea typeface="Myriad Pro" charset="0"/>
                <a:cs typeface="Myriad Pro" charset="0"/>
                <a:sym typeface="Proxima Nova"/>
              </a:rPr>
              <a:t>of which 11 are</a:t>
            </a:r>
            <a:r>
              <a:rPr lang="en" sz="1200" dirty="0">
                <a:solidFill>
                  <a:srgbClr val="009182"/>
                </a:solidFill>
                <a:latin typeface="Myriad Pro" charset="0"/>
                <a:ea typeface="Myriad Pro" charset="0"/>
                <a:cs typeface="Myriad Pro" charset="0"/>
                <a:sym typeface="Proxima Nova"/>
              </a:rPr>
              <a:t> fully paved. We operate one 45</a:t>
            </a:r>
            <a:r>
              <a:rPr lang="en-US" sz="1200" dirty="0">
                <a:solidFill>
                  <a:srgbClr val="009182"/>
                </a:solidFill>
                <a:latin typeface="Myriad Pro" charset="0"/>
                <a:ea typeface="Myriad Pro" charset="0"/>
                <a:cs typeface="Myriad Pro" charset="0"/>
                <a:sym typeface="Proxima Nova"/>
              </a:rPr>
              <a:t>m</a:t>
            </a:r>
            <a:r>
              <a:rPr lang="en" sz="1200" dirty="0">
                <a:solidFill>
                  <a:srgbClr val="009182"/>
                </a:solidFill>
                <a:latin typeface="Myriad Pro" charset="0"/>
                <a:ea typeface="Myriad Pro" charset="0"/>
                <a:cs typeface="Myriad Pro" charset="0"/>
                <a:sym typeface="Proxima Nova"/>
              </a:rPr>
              <a:t>t </a:t>
            </a:r>
            <a:r>
              <a:rPr lang="en-US" sz="1200" dirty="0">
                <a:solidFill>
                  <a:srgbClr val="009182"/>
                </a:solidFill>
                <a:latin typeface="Myriad Pro" charset="0"/>
                <a:ea typeface="Myriad Pro" charset="0"/>
                <a:cs typeface="Myriad Pro" charset="0"/>
                <a:sym typeface="Proxima Nova"/>
              </a:rPr>
              <a:t>Full </a:t>
            </a:r>
            <a:r>
              <a:rPr lang="en" sz="1200" dirty="0">
                <a:solidFill>
                  <a:srgbClr val="009182"/>
                </a:solidFill>
                <a:latin typeface="Myriad Pro" charset="0"/>
                <a:ea typeface="Myriad Pro" charset="0"/>
                <a:cs typeface="Myriad Pro" charset="0"/>
                <a:sym typeface="Proxima Nova"/>
              </a:rPr>
              <a:t>Container </a:t>
            </a:r>
            <a:r>
              <a:rPr lang="en-US" sz="1200" dirty="0">
                <a:solidFill>
                  <a:srgbClr val="009182"/>
                </a:solidFill>
                <a:latin typeface="Myriad Pro" charset="0"/>
                <a:ea typeface="Myriad Pro" charset="0"/>
                <a:cs typeface="Myriad Pro" charset="0"/>
                <a:sym typeface="Proxima Nova"/>
              </a:rPr>
              <a:t>H</a:t>
            </a:r>
            <a:r>
              <a:rPr lang="en" sz="1200" dirty="0">
                <a:solidFill>
                  <a:srgbClr val="009182"/>
                </a:solidFill>
                <a:latin typeface="Myriad Pro" charset="0"/>
                <a:ea typeface="Myriad Pro" charset="0"/>
                <a:cs typeface="Myriad Pro" charset="0"/>
                <a:sym typeface="Proxima Nova"/>
              </a:rPr>
              <a:t>andler</a:t>
            </a:r>
            <a:r>
              <a:rPr lang="en-US" sz="1200" dirty="0">
                <a:solidFill>
                  <a:srgbClr val="009182"/>
                </a:solidFill>
                <a:latin typeface="Myriad Pro" charset="0"/>
                <a:ea typeface="Myriad Pro" charset="0"/>
                <a:cs typeface="Myriad Pro" charset="0"/>
                <a:sym typeface="Proxima Nova"/>
              </a:rPr>
              <a:t>, one</a:t>
            </a:r>
            <a:r>
              <a:rPr lang="en" sz="1200" dirty="0">
                <a:solidFill>
                  <a:srgbClr val="009182"/>
                </a:solidFill>
                <a:latin typeface="Myriad Pro" charset="0"/>
                <a:ea typeface="Myriad Pro" charset="0"/>
                <a:cs typeface="Myriad Pro" charset="0"/>
                <a:sym typeface="Proxima Nova"/>
              </a:rPr>
              <a:t> Empty Container Handler (Kalmar) and several smaller machines enabling us to handle empty and full containers, 1mt IBCs, bags, pallets, drums,</a:t>
            </a:r>
            <a:r>
              <a:rPr lang="en-US" sz="1200" dirty="0">
                <a:solidFill>
                  <a:srgbClr val="009182"/>
                </a:solidFill>
                <a:latin typeface="Myriad Pro" charset="0"/>
                <a:ea typeface="Myriad Pro" charset="0"/>
                <a:cs typeface="Myriad Pro" charset="0"/>
                <a:sym typeface="Proxima Nova"/>
              </a:rPr>
              <a:t> bulk cargo,</a:t>
            </a:r>
            <a:r>
              <a:rPr lang="en" sz="1200" dirty="0">
                <a:solidFill>
                  <a:srgbClr val="009182"/>
                </a:solidFill>
                <a:latin typeface="Myriad Pro" charset="0"/>
                <a:ea typeface="Myriad Pro" charset="0"/>
                <a:cs typeface="Myriad Pro" charset="0"/>
                <a:sym typeface="Proxima Nova"/>
              </a:rPr>
              <a:t> etc.</a:t>
            </a:r>
          </a:p>
        </p:txBody>
      </p:sp>
      <p:sp>
        <p:nvSpPr>
          <p:cNvPr id="28" name="Shape 134"/>
          <p:cNvSpPr txBox="1"/>
          <p:nvPr/>
        </p:nvSpPr>
        <p:spPr>
          <a:xfrm>
            <a:off x="4721016" y="1424000"/>
            <a:ext cx="3482239" cy="3090000"/>
          </a:xfrm>
          <a:prstGeom prst="rect">
            <a:avLst/>
          </a:prstGeom>
          <a:noFill/>
          <a:ln>
            <a:noFill/>
          </a:ln>
        </p:spPr>
        <p:txBody>
          <a:bodyPr wrap="square" lIns="91425" tIns="91425" rIns="91425" bIns="91425" anchor="t" anchorCtr="0">
            <a:noAutofit/>
          </a:bodyPr>
          <a:lstStyle/>
          <a:p>
            <a:pPr>
              <a:lnSpc>
                <a:spcPct val="107916"/>
              </a:lnSpc>
              <a:spcAft>
                <a:spcPts val="1200"/>
              </a:spcAft>
              <a:buClr>
                <a:srgbClr val="000000"/>
              </a:buClr>
              <a:buSzPct val="91666"/>
            </a:pPr>
            <a:r>
              <a:rPr lang="en-ZA" sz="1200" b="1" cap="small" dirty="0">
                <a:solidFill>
                  <a:srgbClr val="009182"/>
                </a:solidFill>
                <a:latin typeface="Eurostile" charset="0"/>
                <a:ea typeface="Eurostile" charset="0"/>
                <a:cs typeface="Eurostile" charset="0"/>
                <a:sym typeface="Proxima Nova"/>
              </a:rPr>
              <a:t>CONTAINER STORAGE</a:t>
            </a:r>
          </a:p>
          <a:p>
            <a:pPr>
              <a:spcAft>
                <a:spcPts val="1800"/>
              </a:spcAft>
              <a:buClr>
                <a:srgbClr val="000000"/>
              </a:buClr>
              <a:buSzPct val="91666"/>
            </a:pPr>
            <a:r>
              <a:rPr lang="en-ZA" sz="1200" dirty="0">
                <a:solidFill>
                  <a:srgbClr val="009182"/>
                </a:solidFill>
                <a:latin typeface="Myriad Pro"/>
                <a:ea typeface="Eurostile" charset="0"/>
                <a:cs typeface="Eurostile" charset="0"/>
                <a:sym typeface="Proxima Nova"/>
              </a:rPr>
              <a:t>We offer our client cost effective container storage solutions (full/empty).</a:t>
            </a:r>
          </a:p>
          <a:p>
            <a:pPr>
              <a:lnSpc>
                <a:spcPct val="107916"/>
              </a:lnSpc>
              <a:spcAft>
                <a:spcPts val="1200"/>
              </a:spcAft>
              <a:buClr>
                <a:srgbClr val="000000"/>
              </a:buClr>
              <a:buSzPct val="91666"/>
            </a:pPr>
            <a:r>
              <a:rPr lang="en-ZA" sz="1200" b="1" cap="small" dirty="0">
                <a:solidFill>
                  <a:srgbClr val="009182"/>
                </a:solidFill>
                <a:latin typeface="Eurostile" charset="0"/>
                <a:ea typeface="Eurostile" charset="0"/>
                <a:cs typeface="Eurostile" charset="0"/>
                <a:sym typeface="Proxima Nova"/>
              </a:rPr>
              <a:t>FUMIGATION</a:t>
            </a:r>
          </a:p>
          <a:p>
            <a:pPr>
              <a:spcAft>
                <a:spcPts val="1800"/>
              </a:spcAft>
              <a:buClr>
                <a:srgbClr val="000000"/>
              </a:buClr>
              <a:buSzPct val="91666"/>
            </a:pPr>
            <a:r>
              <a:rPr lang="en-ZA" sz="1200" dirty="0">
                <a:solidFill>
                  <a:srgbClr val="009182"/>
                </a:solidFill>
                <a:latin typeface="Myriad Pro"/>
                <a:ea typeface="Eurostile" charset="0"/>
                <a:cs typeface="Eurostile" charset="0"/>
                <a:sym typeface="Proxima Nova"/>
              </a:rPr>
              <a:t>Our paved logistics area is ideal for fumigation of certain containerized goods. The fumigation itself will be handled by 3rd parties which are operating on site.</a:t>
            </a:r>
          </a:p>
          <a:p>
            <a:pPr>
              <a:spcAft>
                <a:spcPts val="800"/>
              </a:spcAft>
            </a:pPr>
            <a:endParaRPr lang="en-ZA" sz="1200" dirty="0">
              <a:solidFill>
                <a:srgbClr val="009182"/>
              </a:solidFill>
              <a:latin typeface="Eurostile" charset="0"/>
              <a:ea typeface="Eurostile" charset="0"/>
              <a:cs typeface="Eurostile" charset="0"/>
              <a:sym typeface="Proxima Nova"/>
            </a:endParaRPr>
          </a:p>
        </p:txBody>
      </p:sp>
    </p:spTree>
    <p:extLst>
      <p:ext uri="{BB962C8B-B14F-4D97-AF65-F5344CB8AC3E}">
        <p14:creationId xmlns:p14="http://schemas.microsoft.com/office/powerpoint/2010/main" val="79116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9000"/>
            <a:lum/>
            <a:extLst>
              <a:ext uri="{28A0092B-C50C-407E-A947-70E740481C1C}">
                <a14:useLocalDpi xmlns:a14="http://schemas.microsoft.com/office/drawing/2010/main"/>
              </a:ext>
            </a:extLst>
          </a:blip>
          <a:srcRect/>
          <a:stretch>
            <a:fillRect/>
          </a:stretch>
        </a:blipFill>
        <a:effectLst/>
      </p:bgPr>
    </p:bg>
    <p:spTree>
      <p:nvGrpSpPr>
        <p:cNvPr id="1" name="Shape 146"/>
        <p:cNvGrpSpPr/>
        <p:nvPr/>
      </p:nvGrpSpPr>
      <p:grpSpPr>
        <a:xfrm>
          <a:off x="0" y="0"/>
          <a:ext cx="0" cy="0"/>
          <a:chOff x="0" y="0"/>
          <a:chExt cx="0" cy="0"/>
        </a:xfrm>
      </p:grpSpPr>
      <p:sp>
        <p:nvSpPr>
          <p:cNvPr id="26"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48" name="Shape 148"/>
          <p:cNvSpPr/>
          <p:nvPr/>
        </p:nvSpPr>
        <p:spPr>
          <a:xfrm>
            <a:off x="589350" y="1192125"/>
            <a:ext cx="7922100" cy="3951300"/>
          </a:xfrm>
          <a:prstGeom prst="rect">
            <a:avLst/>
          </a:prstGeom>
          <a:solidFill>
            <a:schemeClr val="bg1">
              <a:alpha val="70000"/>
            </a:schemeClr>
          </a:solidFill>
          <a:ln>
            <a:noFill/>
          </a:ln>
        </p:spPr>
        <p:txBody>
          <a:bodyPr wrap="square" lIns="91425" tIns="91425" rIns="91425" bIns="91425" anchor="ctr" anchorCtr="0">
            <a:noAutofit/>
          </a:bodyPr>
          <a:lstStyle/>
          <a:p>
            <a:endParaRPr sz="1800"/>
          </a:p>
        </p:txBody>
      </p:sp>
      <p:sp>
        <p:nvSpPr>
          <p:cNvPr id="24" name="Shape 149"/>
          <p:cNvSpPr txBox="1"/>
          <p:nvPr/>
        </p:nvSpPr>
        <p:spPr>
          <a:xfrm>
            <a:off x="844426" y="235388"/>
            <a:ext cx="6408782"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Services - Container Depot</a:t>
            </a:r>
          </a:p>
        </p:txBody>
      </p:sp>
      <p:sp>
        <p:nvSpPr>
          <p:cNvPr id="25" name="Shape 150"/>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
        <p:nvSpPr>
          <p:cNvPr id="27" name="Shape 133"/>
          <p:cNvSpPr txBox="1"/>
          <p:nvPr/>
        </p:nvSpPr>
        <p:spPr>
          <a:xfrm>
            <a:off x="844425" y="1424000"/>
            <a:ext cx="3722949" cy="3573000"/>
          </a:xfrm>
          <a:prstGeom prst="rect">
            <a:avLst/>
          </a:prstGeom>
          <a:noFill/>
          <a:ln>
            <a:noFill/>
          </a:ln>
        </p:spPr>
        <p:txBody>
          <a:bodyPr wrap="square" lIns="91425" tIns="91425" rIns="91425" bIns="91425" anchor="t" anchorCtr="0">
            <a:noAutofit/>
          </a:bodyPr>
          <a:lstStyle/>
          <a:p>
            <a:pPr>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DANGEROUS GOODS</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We are able to handle certain 'Dangerous Goods' upon request. For us to evaluate the feasibility to handle your cargo, please provide us with all details as per the International Maritime Dangerous Goods (IMDG) Code such as the IMO class, UN Number and Packing Group.</a:t>
            </a:r>
          </a:p>
          <a:p>
            <a:pPr>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WEIGHING</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IBLT&amp;S has a </a:t>
            </a:r>
            <a:r>
              <a:rPr lang="en-US" sz="1200" dirty="0" smtClean="0">
                <a:solidFill>
                  <a:srgbClr val="009182"/>
                </a:solidFill>
                <a:latin typeface="Myriad Pro" charset="0"/>
                <a:ea typeface="Myriad Pro" charset="0"/>
                <a:cs typeface="Myriad Pro" charset="0"/>
                <a:sym typeface="Proxima Nova"/>
              </a:rPr>
              <a:t>70mt / </a:t>
            </a:r>
            <a:r>
              <a:rPr lang="en" sz="1200" dirty="0" smtClean="0">
                <a:solidFill>
                  <a:srgbClr val="009182"/>
                </a:solidFill>
                <a:latin typeface="Myriad Pro" charset="0"/>
                <a:ea typeface="Myriad Pro" charset="0"/>
                <a:cs typeface="Myriad Pro" charset="0"/>
                <a:sym typeface="Proxima Nova"/>
              </a:rPr>
              <a:t>22m </a:t>
            </a:r>
            <a:r>
              <a:rPr lang="en" sz="1200" dirty="0">
                <a:solidFill>
                  <a:srgbClr val="009182"/>
                </a:solidFill>
                <a:latin typeface="Myriad Pro" charset="0"/>
                <a:ea typeface="Myriad Pro" charset="0"/>
                <a:cs typeface="Myriad Pro" charset="0"/>
                <a:sym typeface="Proxima Nova"/>
              </a:rPr>
              <a:t>heavy duty weighbridge installed on site. The heavy duty weighbridge is fully integrated into our warehouse management </a:t>
            </a:r>
            <a:r>
              <a:rPr lang="en" sz="1200" dirty="0" smtClean="0">
                <a:solidFill>
                  <a:srgbClr val="009182"/>
                </a:solidFill>
                <a:latin typeface="Myriad Pro" charset="0"/>
                <a:ea typeface="Myriad Pro" charset="0"/>
                <a:cs typeface="Myriad Pro" charset="0"/>
                <a:sym typeface="Proxima Nova"/>
              </a:rPr>
              <a:t>system</a:t>
            </a:r>
            <a:r>
              <a:rPr lang="en-US" sz="1200" dirty="0" smtClean="0">
                <a:solidFill>
                  <a:srgbClr val="009182"/>
                </a:solidFill>
                <a:latin typeface="Myriad Pro" charset="0"/>
                <a:ea typeface="Myriad Pro" charset="0"/>
                <a:cs typeface="Myriad Pro" charset="0"/>
                <a:sym typeface="Proxima Nova"/>
              </a:rPr>
              <a:t> and VGM (Verified Gross Mass) certified by the authorities. </a:t>
            </a:r>
          </a:p>
          <a:p>
            <a:pPr>
              <a:spcAft>
                <a:spcPts val="1800"/>
              </a:spcAft>
              <a:buClr>
                <a:srgbClr val="000000"/>
              </a:buClr>
              <a:buSzPct val="91666"/>
            </a:pPr>
            <a:r>
              <a:rPr lang="en-US" sz="1200" dirty="0" smtClean="0">
                <a:solidFill>
                  <a:srgbClr val="009182"/>
                </a:solidFill>
                <a:latin typeface="Myriad Pro" charset="0"/>
                <a:ea typeface="Myriad Pro" charset="0"/>
                <a:cs typeface="Myriad Pro" charset="0"/>
                <a:sym typeface="Proxima Nova"/>
              </a:rPr>
              <a:t>We also operate a single axle and a container scale</a:t>
            </a:r>
            <a:r>
              <a:rPr lang="en" sz="1200" dirty="0" smtClean="0">
                <a:solidFill>
                  <a:srgbClr val="009182"/>
                </a:solidFill>
                <a:latin typeface="Myriad Pro" charset="0"/>
                <a:ea typeface="Myriad Pro" charset="0"/>
                <a:cs typeface="Myriad Pro" charset="0"/>
                <a:sym typeface="Proxima Nova"/>
              </a:rPr>
              <a:t>.</a:t>
            </a:r>
            <a:endParaRPr lang="en" sz="1200" dirty="0">
              <a:solidFill>
                <a:srgbClr val="009182"/>
              </a:solidFill>
              <a:latin typeface="Myriad Pro" charset="0"/>
              <a:ea typeface="Myriad Pro" charset="0"/>
              <a:cs typeface="Myriad Pro" charset="0"/>
              <a:sym typeface="Proxima Nova"/>
            </a:endParaRPr>
          </a:p>
        </p:txBody>
      </p:sp>
      <p:sp>
        <p:nvSpPr>
          <p:cNvPr id="28" name="Shape 134"/>
          <p:cNvSpPr txBox="1"/>
          <p:nvPr/>
        </p:nvSpPr>
        <p:spPr>
          <a:xfrm>
            <a:off x="4721016" y="1424000"/>
            <a:ext cx="3482239" cy="3090000"/>
          </a:xfrm>
          <a:prstGeom prst="rect">
            <a:avLst/>
          </a:prstGeom>
          <a:noFill/>
          <a:ln>
            <a:noFill/>
          </a:ln>
        </p:spPr>
        <p:txBody>
          <a:bodyPr wrap="square" lIns="91425" tIns="91425" rIns="91425" bIns="91425" anchor="t" anchorCtr="0">
            <a:noAutofit/>
          </a:bodyPr>
          <a:lstStyle/>
          <a:p>
            <a:pPr>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OUT OF GAUGE (OOG) GOODS</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IBLT&amp;S is also capable of handling OOG goods. Please inform us in detail about the dimensions (length x width x height), cargo weight (in metric tons) and the services required.</a:t>
            </a:r>
          </a:p>
          <a:p>
            <a:pPr>
              <a:spcAft>
                <a:spcPts val="1200"/>
              </a:spcAft>
              <a:buClr>
                <a:srgbClr val="000000"/>
              </a:buClr>
              <a:buSzPct val="91666"/>
            </a:pPr>
            <a:r>
              <a:rPr lang="en" sz="1200" b="1" cap="small" dirty="0">
                <a:solidFill>
                  <a:srgbClr val="009182"/>
                </a:solidFill>
                <a:latin typeface="Eurostile"/>
                <a:ea typeface="Myriad Pro" charset="0"/>
                <a:cs typeface="Myriad Pro" charset="0"/>
                <a:sym typeface="Proxima Nova"/>
              </a:rPr>
              <a:t>ELECTRONIC DATA INTERCHANGE (EDI)</a:t>
            </a:r>
          </a:p>
          <a:p>
            <a:pPr>
              <a:spcAft>
                <a:spcPts val="1800"/>
              </a:spcAft>
              <a:buClr>
                <a:srgbClr val="000000"/>
              </a:buClr>
              <a:buSzPct val="91666"/>
            </a:pPr>
            <a:r>
              <a:rPr lang="en" sz="1200" dirty="0">
                <a:solidFill>
                  <a:srgbClr val="009182"/>
                </a:solidFill>
                <a:latin typeface="Myriad Pro" charset="0"/>
                <a:ea typeface="Myriad Pro" charset="0"/>
                <a:cs typeface="Myriad Pro" charset="0"/>
                <a:sym typeface="Proxima Nova"/>
              </a:rPr>
              <a:t>Our computer system can be customized for EDI solutions. Please contact us for your requirements.</a:t>
            </a:r>
          </a:p>
          <a:p>
            <a:pPr>
              <a:spcAft>
                <a:spcPts val="800"/>
              </a:spcAft>
            </a:pPr>
            <a:endParaRPr sz="1200" dirty="0">
              <a:solidFill>
                <a:srgbClr val="009182"/>
              </a:solidFill>
              <a:latin typeface="Myriad Pro" charset="0"/>
              <a:ea typeface="Myriad Pro" charset="0"/>
              <a:cs typeface="Myriad Pro" charset="0"/>
              <a:sym typeface="Proxima Nova"/>
            </a:endParaRPr>
          </a:p>
        </p:txBody>
      </p:sp>
    </p:spTree>
    <p:extLst>
      <p:ext uri="{BB962C8B-B14F-4D97-AF65-F5344CB8AC3E}">
        <p14:creationId xmlns:p14="http://schemas.microsoft.com/office/powerpoint/2010/main" val="2319313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6000"/>
            <a:lum/>
            <a:extLst>
              <a:ext uri="{28A0092B-C50C-407E-A947-70E740481C1C}">
                <a14:useLocalDpi xmlns:a14="http://schemas.microsoft.com/office/drawing/2010/main"/>
              </a:ext>
            </a:extLst>
          </a:blip>
          <a:srcRect/>
          <a:stretch>
            <a:fillRect/>
          </a:stretch>
        </a:blipFill>
        <a:effectLst/>
      </p:bgPr>
    </p:bg>
    <p:spTree>
      <p:nvGrpSpPr>
        <p:cNvPr id="1" name="Shape 138"/>
        <p:cNvGrpSpPr/>
        <p:nvPr/>
      </p:nvGrpSpPr>
      <p:grpSpPr>
        <a:xfrm>
          <a:off x="0" y="0"/>
          <a:ext cx="0" cy="0"/>
          <a:chOff x="0" y="0"/>
          <a:chExt cx="0" cy="0"/>
        </a:xfrm>
      </p:grpSpPr>
      <p:sp>
        <p:nvSpPr>
          <p:cNvPr id="8" name="Shape 148"/>
          <p:cNvSpPr/>
          <p:nvPr/>
        </p:nvSpPr>
        <p:spPr>
          <a:xfrm>
            <a:off x="589350" y="1192125"/>
            <a:ext cx="7922100" cy="3951300"/>
          </a:xfrm>
          <a:prstGeom prst="rect">
            <a:avLst/>
          </a:prstGeom>
          <a:solidFill>
            <a:schemeClr val="bg1">
              <a:alpha val="65000"/>
            </a:schemeClr>
          </a:solidFill>
          <a:ln>
            <a:noFill/>
          </a:ln>
        </p:spPr>
        <p:txBody>
          <a:bodyPr wrap="square" lIns="91425" tIns="91425" rIns="91425" bIns="91425" anchor="ctr" anchorCtr="0">
            <a:noAutofit/>
          </a:bodyPr>
          <a:lstStyle/>
          <a:p>
            <a:endParaRPr sz="1800"/>
          </a:p>
        </p:txBody>
      </p:sp>
      <p:sp>
        <p:nvSpPr>
          <p:cNvPr id="7" name="Shape 174"/>
          <p:cNvSpPr/>
          <p:nvPr/>
        </p:nvSpPr>
        <p:spPr>
          <a:xfrm>
            <a:off x="0" y="0"/>
            <a:ext cx="9144000" cy="1102200"/>
          </a:xfrm>
          <a:prstGeom prst="rect">
            <a:avLst/>
          </a:prstGeom>
          <a:solidFill>
            <a:srgbClr val="009182"/>
          </a:solidFill>
          <a:ln>
            <a:noFill/>
          </a:ln>
        </p:spPr>
        <p:txBody>
          <a:bodyPr wrap="square" lIns="91425" tIns="91425" rIns="91425" bIns="91425" anchor="ctr" anchorCtr="0">
            <a:noAutofit/>
          </a:bodyPr>
          <a:lstStyle/>
          <a:p>
            <a:endParaRPr sz="1800"/>
          </a:p>
        </p:txBody>
      </p:sp>
      <p:sp>
        <p:nvSpPr>
          <p:cNvPr id="140" name="Shape 140"/>
          <p:cNvSpPr txBox="1"/>
          <p:nvPr/>
        </p:nvSpPr>
        <p:spPr>
          <a:xfrm>
            <a:off x="844425" y="1424000"/>
            <a:ext cx="7500250" cy="3036300"/>
          </a:xfrm>
          <a:prstGeom prst="rect">
            <a:avLst/>
          </a:prstGeom>
          <a:noFill/>
          <a:ln>
            <a:noFill/>
          </a:ln>
        </p:spPr>
        <p:txBody>
          <a:bodyPr wrap="square" lIns="91425" tIns="91425" rIns="91425" bIns="91425" anchor="t" anchorCtr="0">
            <a:noAutofit/>
          </a:bodyPr>
          <a:lstStyle/>
          <a:p>
            <a:pPr algn="just">
              <a:spcAft>
                <a:spcPts val="1800"/>
              </a:spcAft>
              <a:buClr>
                <a:srgbClr val="000000"/>
              </a:buClr>
              <a:buSzPct val="78571"/>
            </a:pPr>
            <a:r>
              <a:rPr lang="en" sz="1400" dirty="0">
                <a:solidFill>
                  <a:srgbClr val="009182"/>
                </a:solidFill>
                <a:latin typeface="Myriad Pro" charset="0"/>
                <a:ea typeface="Myriad Pro" charset="0"/>
                <a:cs typeface="Myriad Pro" charset="0"/>
                <a:sym typeface="Proxima Nova"/>
              </a:rPr>
              <a:t>We have </a:t>
            </a:r>
            <a:r>
              <a:rPr lang="en-GB" sz="1400" dirty="0" smtClean="0">
                <a:solidFill>
                  <a:srgbClr val="009182"/>
                </a:solidFill>
                <a:latin typeface="Myriad Pro" charset="0"/>
                <a:ea typeface="Myriad Pro" charset="0"/>
                <a:cs typeface="Myriad Pro" charset="0"/>
                <a:sym typeface="Proxima Nova"/>
              </a:rPr>
              <a:t>a total of </a:t>
            </a:r>
            <a:r>
              <a:rPr lang="en" sz="1400" dirty="0" smtClean="0">
                <a:solidFill>
                  <a:srgbClr val="009182"/>
                </a:solidFill>
                <a:latin typeface="Myriad Pro" charset="0"/>
                <a:ea typeface="Myriad Pro" charset="0"/>
                <a:cs typeface="Myriad Pro" charset="0"/>
                <a:sym typeface="Proxima Nova"/>
              </a:rPr>
              <a:t>1</a:t>
            </a:r>
            <a:r>
              <a:rPr lang="en-GB" sz="1400" dirty="0" smtClean="0">
                <a:solidFill>
                  <a:srgbClr val="009182"/>
                </a:solidFill>
                <a:latin typeface="Myriad Pro" charset="0"/>
                <a:ea typeface="Myriad Pro" charset="0"/>
                <a:cs typeface="Myriad Pro" charset="0"/>
                <a:sym typeface="Proxima Nova"/>
              </a:rPr>
              <a:t>6</a:t>
            </a:r>
            <a:r>
              <a:rPr lang="en" sz="1400" dirty="0" smtClean="0">
                <a:solidFill>
                  <a:srgbClr val="009182"/>
                </a:solidFill>
                <a:latin typeface="Myriad Pro" charset="0"/>
                <a:ea typeface="Myriad Pro" charset="0"/>
                <a:cs typeface="Myriad Pro" charset="0"/>
                <a:sym typeface="Proxima Nova"/>
              </a:rPr>
              <a:t>,000</a:t>
            </a:r>
            <a:r>
              <a:rPr lang="en-ZA" sz="1400" dirty="0" smtClean="0">
                <a:solidFill>
                  <a:srgbClr val="009182"/>
                </a:solidFill>
                <a:latin typeface="Myriad Pro"/>
              </a:rPr>
              <a:t>m</a:t>
            </a:r>
            <a:r>
              <a:rPr lang="en-ZA" sz="1400" baseline="30000" dirty="0" smtClean="0">
                <a:solidFill>
                  <a:srgbClr val="009182"/>
                </a:solidFill>
                <a:latin typeface="Myriad Pro"/>
              </a:rPr>
              <a:t>2</a:t>
            </a:r>
            <a:r>
              <a:rPr lang="en-US" sz="1400" dirty="0" smtClean="0">
                <a:solidFill>
                  <a:srgbClr val="009182"/>
                </a:solidFill>
                <a:latin typeface="Myriad Pro" charset="0"/>
                <a:ea typeface="Myriad Pro" charset="0"/>
                <a:cs typeface="Myriad Pro" charset="0"/>
                <a:sym typeface="Proxima Nova"/>
              </a:rPr>
              <a:t> </a:t>
            </a:r>
            <a:r>
              <a:rPr lang="en" sz="1400" dirty="0" smtClean="0">
                <a:solidFill>
                  <a:srgbClr val="009182"/>
                </a:solidFill>
                <a:latin typeface="Myriad Pro" charset="0"/>
                <a:ea typeface="Myriad Pro" charset="0"/>
                <a:cs typeface="Myriad Pro" charset="0"/>
                <a:sym typeface="Proxima Nova"/>
              </a:rPr>
              <a:t>of</a:t>
            </a:r>
            <a:r>
              <a:rPr lang="en-GB" sz="1400" dirty="0" smtClean="0">
                <a:solidFill>
                  <a:srgbClr val="009182"/>
                </a:solidFill>
                <a:latin typeface="Myriad Pro" charset="0"/>
                <a:ea typeface="Myriad Pro" charset="0"/>
                <a:cs typeface="Myriad Pro" charset="0"/>
                <a:sym typeface="Proxima Nova"/>
              </a:rPr>
              <a:t> </a:t>
            </a:r>
            <a:r>
              <a:rPr lang="en" sz="1400" dirty="0" smtClean="0">
                <a:solidFill>
                  <a:srgbClr val="009182"/>
                </a:solidFill>
                <a:latin typeface="Myriad Pro" charset="0"/>
                <a:ea typeface="Myriad Pro" charset="0"/>
                <a:cs typeface="Myriad Pro" charset="0"/>
                <a:sym typeface="Proxima Nova"/>
              </a:rPr>
              <a:t>local </a:t>
            </a:r>
            <a:r>
              <a:rPr lang="en" sz="1400" dirty="0">
                <a:solidFill>
                  <a:srgbClr val="009182"/>
                </a:solidFill>
                <a:latin typeface="Myriad Pro" charset="0"/>
                <a:ea typeface="Myriad Pro" charset="0"/>
                <a:cs typeface="Myriad Pro" charset="0"/>
                <a:sym typeface="Proxima Nova"/>
              </a:rPr>
              <a:t>warehouse </a:t>
            </a:r>
            <a:r>
              <a:rPr lang="en" sz="1400" dirty="0" smtClean="0">
                <a:solidFill>
                  <a:srgbClr val="009182"/>
                </a:solidFill>
                <a:latin typeface="Myriad Pro" charset="0"/>
                <a:ea typeface="Myriad Pro" charset="0"/>
                <a:cs typeface="Myriad Pro" charset="0"/>
                <a:sym typeface="Proxima Nova"/>
              </a:rPr>
              <a:t>space</a:t>
            </a:r>
            <a:r>
              <a:rPr lang="en-US" sz="1400" dirty="0" smtClean="0">
                <a:solidFill>
                  <a:srgbClr val="009182"/>
                </a:solidFill>
                <a:latin typeface="Myriad Pro" charset="0"/>
                <a:ea typeface="Myriad Pro" charset="0"/>
                <a:cs typeface="Myriad Pro" charset="0"/>
                <a:sym typeface="Proxima Nova"/>
              </a:rPr>
              <a:t> and 4,000</a:t>
            </a:r>
            <a:r>
              <a:rPr lang="en-ZA" sz="1400" dirty="0" smtClean="0">
                <a:solidFill>
                  <a:srgbClr val="009182"/>
                </a:solidFill>
                <a:latin typeface="Myriad Pro"/>
              </a:rPr>
              <a:t>m</a:t>
            </a:r>
            <a:r>
              <a:rPr lang="en-ZA" sz="1400" baseline="30000" dirty="0" smtClean="0">
                <a:solidFill>
                  <a:srgbClr val="009182"/>
                </a:solidFill>
                <a:latin typeface="Myriad Pro"/>
              </a:rPr>
              <a:t>2</a:t>
            </a:r>
            <a:r>
              <a:rPr lang="en-US" sz="1400" dirty="0" smtClean="0">
                <a:solidFill>
                  <a:srgbClr val="009182"/>
                </a:solidFill>
                <a:latin typeface="Myriad Pro" charset="0"/>
                <a:ea typeface="Myriad Pro" charset="0"/>
                <a:cs typeface="Myriad Pro" charset="0"/>
                <a:sym typeface="Proxima Nova"/>
              </a:rPr>
              <a:t> under construction to be completed by mid 2018</a:t>
            </a:r>
            <a:r>
              <a:rPr lang="en" sz="1400" dirty="0" smtClean="0">
                <a:solidFill>
                  <a:srgbClr val="009182"/>
                </a:solidFill>
                <a:latin typeface="Myriad Pro" charset="0"/>
                <a:ea typeface="Myriad Pro" charset="0"/>
                <a:cs typeface="Myriad Pro" charset="0"/>
                <a:sym typeface="Proxima Nova"/>
              </a:rPr>
              <a:t>.</a:t>
            </a:r>
            <a:endParaRPr lang="en" sz="1400" dirty="0">
              <a:solidFill>
                <a:srgbClr val="009182"/>
              </a:solidFill>
              <a:latin typeface="Myriad Pro" charset="0"/>
              <a:ea typeface="Myriad Pro" charset="0"/>
              <a:cs typeface="Myriad Pro" charset="0"/>
              <a:sym typeface="Proxima Nova"/>
            </a:endParaRPr>
          </a:p>
          <a:p>
            <a:pPr algn="just">
              <a:buClr>
                <a:srgbClr val="000000"/>
              </a:buClr>
              <a:buSzPct val="78571"/>
            </a:pPr>
            <a:r>
              <a:rPr lang="en" sz="1400" dirty="0">
                <a:solidFill>
                  <a:srgbClr val="009182"/>
                </a:solidFill>
                <a:latin typeface="Myriad Pro" charset="0"/>
                <a:ea typeface="Myriad Pro" charset="0"/>
                <a:cs typeface="Myriad Pro" charset="0"/>
                <a:sym typeface="Proxima Nova"/>
              </a:rPr>
              <a:t>By combining the container depot with warehouses we offer full flexibility for the handling of any cargo.</a:t>
            </a:r>
          </a:p>
          <a:p>
            <a:pPr algn="just">
              <a:buClr>
                <a:srgbClr val="000000"/>
              </a:buClr>
              <a:buSzPct val="78571"/>
            </a:pPr>
            <a:endParaRPr sz="1400" dirty="0">
              <a:solidFill>
                <a:srgbClr val="009182"/>
              </a:solidFill>
              <a:latin typeface="Myriad Pro" charset="0"/>
              <a:ea typeface="Myriad Pro" charset="0"/>
              <a:cs typeface="Myriad Pro" charset="0"/>
              <a:sym typeface="Proxima Nova"/>
            </a:endParaRPr>
          </a:p>
          <a:p>
            <a:pPr algn="just">
              <a:buClr>
                <a:srgbClr val="000000"/>
              </a:buClr>
              <a:buSzPct val="78571"/>
            </a:pPr>
            <a:r>
              <a:rPr lang="en" sz="1400" dirty="0">
                <a:solidFill>
                  <a:srgbClr val="009182"/>
                </a:solidFill>
                <a:latin typeface="Myriad Pro" charset="0"/>
                <a:ea typeface="Myriad Pro" charset="0"/>
                <a:cs typeface="Myriad Pro" charset="0"/>
                <a:sym typeface="Proxima Nova"/>
              </a:rPr>
              <a:t>We can handle all your storage and distribution needs quickly, safely and cost-effectively.</a:t>
            </a:r>
          </a:p>
          <a:p>
            <a:pPr algn="just">
              <a:spcAft>
                <a:spcPts val="1800"/>
              </a:spcAft>
              <a:buClr>
                <a:srgbClr val="000000"/>
              </a:buClr>
              <a:buSzPct val="78571"/>
            </a:pPr>
            <a:r>
              <a:rPr lang="en" sz="1400" dirty="0">
                <a:solidFill>
                  <a:srgbClr val="009182"/>
                </a:solidFill>
                <a:latin typeface="Myriad Pro" charset="0"/>
                <a:ea typeface="Myriad Pro" charset="0"/>
                <a:cs typeface="Myriad Pro" charset="0"/>
                <a:sym typeface="Proxima Nova"/>
              </a:rPr>
              <a:t>Our facilities are backed up by well trained skilled staff with many years of experience.</a:t>
            </a:r>
          </a:p>
          <a:p>
            <a:pPr algn="just">
              <a:buClr>
                <a:srgbClr val="000000"/>
              </a:buClr>
              <a:buSzPct val="78571"/>
            </a:pPr>
            <a:r>
              <a:rPr lang="en" sz="1400" dirty="0">
                <a:solidFill>
                  <a:srgbClr val="009182"/>
                </a:solidFill>
                <a:latin typeface="Myriad Pro" charset="0"/>
                <a:ea typeface="Myriad Pro" charset="0"/>
                <a:cs typeface="Myriad Pro" charset="0"/>
                <a:sym typeface="Proxima Nova"/>
              </a:rPr>
              <a:t>We have invested in state of the art cargo tallying systems which can be designed or modified to suit client’s particular needs and requirements.</a:t>
            </a:r>
          </a:p>
          <a:p>
            <a:pPr algn="just">
              <a:buClr>
                <a:srgbClr val="000000"/>
              </a:buClr>
              <a:buSzPct val="78571"/>
            </a:pPr>
            <a:endParaRPr sz="1400" dirty="0">
              <a:solidFill>
                <a:srgbClr val="009182"/>
              </a:solidFill>
              <a:latin typeface="Myriad Pro" charset="0"/>
              <a:ea typeface="Myriad Pro" charset="0"/>
              <a:cs typeface="Myriad Pro" charset="0"/>
              <a:sym typeface="Proxima Nova"/>
            </a:endParaRPr>
          </a:p>
          <a:p>
            <a:pPr algn="just">
              <a:buClr>
                <a:srgbClr val="000000"/>
              </a:buClr>
              <a:buSzPct val="78571"/>
            </a:pPr>
            <a:r>
              <a:rPr lang="en" sz="1400" dirty="0">
                <a:solidFill>
                  <a:srgbClr val="009182"/>
                </a:solidFill>
                <a:latin typeface="Myriad Pro" charset="0"/>
                <a:ea typeface="Myriad Pro" charset="0"/>
                <a:cs typeface="Myriad Pro" charset="0"/>
                <a:sym typeface="Proxima Nova"/>
              </a:rPr>
              <a:t>We are positioned to service all needs, providing customers with quick and cost-efficient movement of cargo to storage.</a:t>
            </a:r>
          </a:p>
          <a:p>
            <a:pPr>
              <a:spcAft>
                <a:spcPts val="800"/>
              </a:spcAft>
            </a:pPr>
            <a:endParaRPr sz="1400" b="1" i="1" cap="small" dirty="0">
              <a:solidFill>
                <a:srgbClr val="009182"/>
              </a:solidFill>
              <a:latin typeface="Myriad Pro" charset="0"/>
              <a:ea typeface="Myriad Pro" charset="0"/>
              <a:cs typeface="Myriad Pro" charset="0"/>
              <a:sym typeface="Calibri"/>
            </a:endParaRPr>
          </a:p>
        </p:txBody>
      </p:sp>
      <p:sp>
        <p:nvSpPr>
          <p:cNvPr id="141" name="Shape 141"/>
          <p:cNvSpPr txBox="1"/>
          <p:nvPr/>
        </p:nvSpPr>
        <p:spPr>
          <a:xfrm>
            <a:off x="844425" y="235388"/>
            <a:ext cx="6214500" cy="675600"/>
          </a:xfrm>
          <a:prstGeom prst="rect">
            <a:avLst/>
          </a:prstGeom>
          <a:noFill/>
          <a:ln>
            <a:noFill/>
          </a:ln>
        </p:spPr>
        <p:txBody>
          <a:bodyPr wrap="square" lIns="91425" tIns="91425" rIns="91425" bIns="91425" anchor="ctr" anchorCtr="0">
            <a:noAutofit/>
          </a:bodyPr>
          <a:lstStyle/>
          <a:p>
            <a:pPr>
              <a:lnSpc>
                <a:spcPct val="107916"/>
              </a:lnSpc>
              <a:spcAft>
                <a:spcPts val="800"/>
              </a:spcAft>
            </a:pPr>
            <a:r>
              <a:rPr lang="en" sz="3000" dirty="0">
                <a:solidFill>
                  <a:srgbClr val="FFFFFF"/>
                </a:solidFill>
                <a:latin typeface="Eurostile Bold"/>
                <a:ea typeface="Eurostile" charset="0"/>
                <a:cs typeface="Eurostile" charset="0"/>
                <a:sym typeface="Proxima Nova"/>
              </a:rPr>
              <a:t>Services - Warehousing</a:t>
            </a:r>
          </a:p>
        </p:txBody>
      </p:sp>
      <p:sp>
        <p:nvSpPr>
          <p:cNvPr id="142" name="Shape 142"/>
          <p:cNvSpPr/>
          <p:nvPr/>
        </p:nvSpPr>
        <p:spPr>
          <a:xfrm>
            <a:off x="579000" y="198000"/>
            <a:ext cx="54300" cy="675600"/>
          </a:xfrm>
          <a:prstGeom prst="rect">
            <a:avLst/>
          </a:prstGeom>
          <a:solidFill>
            <a:srgbClr val="FFFFFF"/>
          </a:solidFill>
          <a:ln>
            <a:noFill/>
          </a:ln>
        </p:spPr>
        <p:txBody>
          <a:bodyPr wrap="square" lIns="91425" tIns="91425" rIns="91425" bIns="91425" anchor="ctr" anchorCtr="0">
            <a:noAutofit/>
          </a:bodyPr>
          <a:lstStyle/>
          <a:p>
            <a:endParaRPr sz="1800"/>
          </a:p>
        </p:txBody>
      </p:sp>
    </p:spTree>
    <p:extLst>
      <p:ext uri="{BB962C8B-B14F-4D97-AF65-F5344CB8AC3E}">
        <p14:creationId xmlns:p14="http://schemas.microsoft.com/office/powerpoint/2010/main" val="33998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796</Words>
  <Application>Microsoft Macintosh PowerPoint</Application>
  <PresentationFormat>On-screen Show (16:9)</PresentationFormat>
  <Paragraphs>129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Calibri Light</vt:lpstr>
      <vt:lpstr>Eurostile</vt:lpstr>
      <vt:lpstr>Eurostile Bold</vt:lpstr>
      <vt:lpstr>Mongolian Baiti</vt:lpstr>
      <vt:lpstr>Myriad Pro</vt:lpstr>
      <vt:lpstr>Proxima Nova</vt:lpstr>
      <vt:lpstr>Proxima Nova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55</cp:revision>
  <cp:lastPrinted>2017-11-23T18:45:47Z</cp:lastPrinted>
  <dcterms:created xsi:type="dcterms:W3CDTF">2017-11-16T06:03:58Z</dcterms:created>
  <dcterms:modified xsi:type="dcterms:W3CDTF">2017-12-06T09:09:31Z</dcterms:modified>
</cp:coreProperties>
</file>